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91"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83" r:id="rId22"/>
    <p:sldId id="278" r:id="rId23"/>
    <p:sldId id="279" r:id="rId24"/>
    <p:sldId id="280" r:id="rId25"/>
    <p:sldId id="281" r:id="rId26"/>
    <p:sldId id="282" r:id="rId27"/>
    <p:sldId id="277" r:id="rId28"/>
    <p:sldId id="284" r:id="rId29"/>
    <p:sldId id="285" r:id="rId30"/>
    <p:sldId id="286" r:id="rId31"/>
    <p:sldId id="287" r:id="rId32"/>
    <p:sldId id="288" r:id="rId33"/>
    <p:sldId id="290"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9757"/>
    <a:srgbClr val="C7D8FF"/>
    <a:srgbClr val="D0D3D9"/>
    <a:srgbClr val="FAC172"/>
    <a:srgbClr val="D9D8D7"/>
    <a:srgbClr val="70AD47"/>
    <a:srgbClr val="8282FF"/>
    <a:srgbClr val="E09342"/>
    <a:srgbClr val="729DFF"/>
    <a:srgbClr val="FDC0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1050" y="114"/>
      </p:cViewPr>
      <p:guideLst/>
    </p:cSldViewPr>
  </p:slideViewPr>
  <p:notesTextViewPr>
    <p:cViewPr>
      <p:scale>
        <a:sx n="1" d="1"/>
        <a:sy n="1" d="1"/>
      </p:scale>
      <p:origin x="0" y="0"/>
    </p:cViewPr>
  </p:notesTextViewPr>
  <p:notesViewPr>
    <p:cSldViewPr snapToGrid="0">
      <p:cViewPr varScale="1">
        <p:scale>
          <a:sx n="86" d="100"/>
          <a:sy n="86" d="100"/>
        </p:scale>
        <p:origin x="3864"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341654523887986E-2"/>
          <c:y val="1.8296474280843543E-2"/>
          <c:w val="0.94801291830708656"/>
          <c:h val="0.76801859202641531"/>
        </c:manualLayout>
      </c:layout>
      <c:barChart>
        <c:barDir val="col"/>
        <c:grouping val="clustered"/>
        <c:varyColors val="0"/>
        <c:ser>
          <c:idx val="1"/>
          <c:order val="0"/>
          <c:tx>
            <c:strRef>
              <c:f>Sheet1!$B$1</c:f>
              <c:strCache>
                <c:ptCount val="1"/>
                <c:pt idx="0">
                  <c:v>销售额(亿元）</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B0F0"/>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2014</c:v>
                </c:pt>
                <c:pt idx="1">
                  <c:v>2015</c:v>
                </c:pt>
                <c:pt idx="2">
                  <c:v>2016</c:v>
                </c:pt>
                <c:pt idx="3">
                  <c:v>2017</c:v>
                </c:pt>
                <c:pt idx="4">
                  <c:v>2018</c:v>
                </c:pt>
                <c:pt idx="5">
                  <c:v>2019</c:v>
                </c:pt>
                <c:pt idx="6">
                  <c:v>2020</c:v>
                </c:pt>
              </c:numCache>
            </c:numRef>
          </c:cat>
          <c:val>
            <c:numRef>
              <c:f>Sheet1!$B$2:$B$8</c:f>
              <c:numCache>
                <c:formatCode>General</c:formatCode>
                <c:ptCount val="7"/>
                <c:pt idx="0">
                  <c:v>950</c:v>
                </c:pt>
                <c:pt idx="1">
                  <c:v>1820</c:v>
                </c:pt>
                <c:pt idx="2">
                  <c:v>3607</c:v>
                </c:pt>
                <c:pt idx="3">
                  <c:v>6836</c:v>
                </c:pt>
                <c:pt idx="4">
                  <c:v>12643</c:v>
                </c:pt>
                <c:pt idx="5">
                  <c:v>22247</c:v>
                </c:pt>
                <c:pt idx="6">
                  <c:v>37031</c:v>
                </c:pt>
              </c:numCache>
            </c:numRef>
          </c:val>
          <c:extLst>
            <c:ext xmlns:c16="http://schemas.microsoft.com/office/drawing/2014/chart" uri="{C3380CC4-5D6E-409C-BE32-E72D297353CC}">
              <c16:uniqueId val="{00000001-F7B9-4A39-98A8-8A90B7423AA1}"/>
            </c:ext>
          </c:extLst>
        </c:ser>
        <c:dLbls>
          <c:showLegendKey val="0"/>
          <c:showVal val="1"/>
          <c:showCatName val="0"/>
          <c:showSerName val="0"/>
          <c:showPercent val="0"/>
          <c:showBubbleSize val="0"/>
        </c:dLbls>
        <c:gapWidth val="219"/>
        <c:axId val="1217708432"/>
        <c:axId val="1217720080"/>
      </c:barChart>
      <c:lineChart>
        <c:grouping val="standard"/>
        <c:varyColors val="0"/>
        <c:ser>
          <c:idx val="2"/>
          <c:order val="1"/>
          <c:tx>
            <c:strRef>
              <c:f>Sheet1!$C$1</c:f>
              <c:strCache>
                <c:ptCount val="1"/>
                <c:pt idx="0">
                  <c:v>增长率</c:v>
                </c:pt>
              </c:strCache>
            </c:strRef>
          </c:tx>
          <c:spPr>
            <a:ln w="28575" cap="rnd">
              <a:solidFill>
                <a:srgbClr val="FFFF00"/>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0000"/>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2014</c:v>
                </c:pt>
                <c:pt idx="1">
                  <c:v>2015</c:v>
                </c:pt>
                <c:pt idx="2">
                  <c:v>2016</c:v>
                </c:pt>
                <c:pt idx="3">
                  <c:v>2017</c:v>
                </c:pt>
                <c:pt idx="4">
                  <c:v>2018</c:v>
                </c:pt>
                <c:pt idx="5">
                  <c:v>2019</c:v>
                </c:pt>
                <c:pt idx="6">
                  <c:v>2020</c:v>
                </c:pt>
              </c:numCache>
            </c:numRef>
          </c:cat>
          <c:val>
            <c:numRef>
              <c:f>Sheet1!$C$2:$C$8</c:f>
              <c:numCache>
                <c:formatCode>0%</c:formatCode>
                <c:ptCount val="7"/>
                <c:pt idx="0">
                  <c:v>0.87</c:v>
                </c:pt>
                <c:pt idx="1">
                  <c:v>0.92</c:v>
                </c:pt>
                <c:pt idx="2">
                  <c:v>0.98</c:v>
                </c:pt>
                <c:pt idx="3">
                  <c:v>0.9</c:v>
                </c:pt>
                <c:pt idx="4">
                  <c:v>0.85</c:v>
                </c:pt>
                <c:pt idx="5">
                  <c:v>0.76</c:v>
                </c:pt>
                <c:pt idx="6">
                  <c:v>0.66</c:v>
                </c:pt>
              </c:numCache>
            </c:numRef>
          </c:val>
          <c:smooth val="0"/>
          <c:extLst>
            <c:ext xmlns:c16="http://schemas.microsoft.com/office/drawing/2014/chart" uri="{C3380CC4-5D6E-409C-BE32-E72D297353CC}">
              <c16:uniqueId val="{00000004-F7B9-4A39-98A8-8A90B7423AA1}"/>
            </c:ext>
          </c:extLst>
        </c:ser>
        <c:dLbls>
          <c:showLegendKey val="0"/>
          <c:showVal val="1"/>
          <c:showCatName val="0"/>
          <c:showSerName val="0"/>
          <c:showPercent val="0"/>
          <c:showBubbleSize val="0"/>
        </c:dLbls>
        <c:marker val="1"/>
        <c:smooth val="0"/>
        <c:axId val="1289070464"/>
        <c:axId val="1289077536"/>
      </c:lineChart>
      <c:catAx>
        <c:axId val="121770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217720080"/>
        <c:crosses val="autoZero"/>
        <c:auto val="1"/>
        <c:lblAlgn val="ctr"/>
        <c:lblOffset val="100"/>
        <c:noMultiLvlLbl val="0"/>
      </c:catAx>
      <c:valAx>
        <c:axId val="121772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a:solidFill>
              <a:schemeClr val="tx1">
                <a:lumMod val="50000"/>
                <a:lumOff val="50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217708432"/>
        <c:crosses val="autoZero"/>
        <c:crossBetween val="between"/>
      </c:valAx>
      <c:valAx>
        <c:axId val="1289077536"/>
        <c:scaling>
          <c:orientation val="minMax"/>
        </c:scaling>
        <c:delete val="0"/>
        <c:axPos val="r"/>
        <c:numFmt formatCode="0%" sourceLinked="1"/>
        <c:majorTickMark val="out"/>
        <c:minorTickMark val="in"/>
        <c:tickLblPos val="nextTo"/>
        <c:spPr>
          <a:noFill/>
          <a:ln>
            <a:solidFill>
              <a:schemeClr val="bg2">
                <a:lumMod val="50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289070464"/>
        <c:crosses val="max"/>
        <c:crossBetween val="between"/>
      </c:valAx>
      <c:catAx>
        <c:axId val="1289070464"/>
        <c:scaling>
          <c:orientation val="minMax"/>
        </c:scaling>
        <c:delete val="1"/>
        <c:axPos val="b"/>
        <c:numFmt formatCode="General" sourceLinked="1"/>
        <c:majorTickMark val="out"/>
        <c:minorTickMark val="none"/>
        <c:tickLblPos val="nextTo"/>
        <c:crossAx val="1289077536"/>
        <c:crosses val="autoZero"/>
        <c:auto val="1"/>
        <c:lblAlgn val="ctr"/>
        <c:lblOffset val="100"/>
        <c:noMultiLvlLbl val="0"/>
      </c:catAx>
      <c:spPr>
        <a:noFill/>
        <a:ln>
          <a:noFill/>
        </a:ln>
        <a:effectLst/>
      </c:spPr>
    </c:plotArea>
    <c:legend>
      <c:legendPos val="b"/>
      <c:layout>
        <c:manualLayout>
          <c:xMode val="edge"/>
          <c:yMode val="edge"/>
          <c:x val="0.25236694588501846"/>
          <c:y val="0.86872842911880932"/>
          <c:w val="0.42421883399605081"/>
          <c:h val="5.383371038449975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9.0629931764434374E-2"/>
          <c:y val="2.7597918205485041E-2"/>
          <c:w val="0.90937006823556565"/>
          <c:h val="0.68978162085111328"/>
        </c:manualLayout>
      </c:layout>
      <c:barChart>
        <c:barDir val="col"/>
        <c:grouping val="clustered"/>
        <c:varyColors val="0"/>
        <c:ser>
          <c:idx val="0"/>
          <c:order val="0"/>
          <c:tx>
            <c:strRef>
              <c:f>Sheet1!$B$1</c:f>
              <c:strCache>
                <c:ptCount val="1"/>
                <c:pt idx="0">
                  <c:v>从业人数(万人）</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2014</c:v>
                </c:pt>
                <c:pt idx="1">
                  <c:v>2015</c:v>
                </c:pt>
                <c:pt idx="2">
                  <c:v>2016</c:v>
                </c:pt>
                <c:pt idx="3">
                  <c:v>2017</c:v>
                </c:pt>
                <c:pt idx="4">
                  <c:v>2018</c:v>
                </c:pt>
                <c:pt idx="5">
                  <c:v>2019</c:v>
                </c:pt>
                <c:pt idx="6">
                  <c:v>2020</c:v>
                </c:pt>
              </c:numCache>
            </c:numRef>
          </c:cat>
          <c:val>
            <c:numRef>
              <c:f>Sheet1!$B$2:$B$8</c:f>
              <c:numCache>
                <c:formatCode>General</c:formatCode>
                <c:ptCount val="7"/>
                <c:pt idx="0">
                  <c:v>1024</c:v>
                </c:pt>
                <c:pt idx="1">
                  <c:v>1257</c:v>
                </c:pt>
                <c:pt idx="2">
                  <c:v>1535</c:v>
                </c:pt>
                <c:pt idx="3">
                  <c:v>2019</c:v>
                </c:pt>
                <c:pt idx="4">
                  <c:v>3033</c:v>
                </c:pt>
                <c:pt idx="5">
                  <c:v>4801</c:v>
                </c:pt>
                <c:pt idx="6">
                  <c:v>7700</c:v>
                </c:pt>
              </c:numCache>
            </c:numRef>
          </c:val>
          <c:extLst>
            <c:ext xmlns:c16="http://schemas.microsoft.com/office/drawing/2014/chart" uri="{C3380CC4-5D6E-409C-BE32-E72D297353CC}">
              <c16:uniqueId val="{00000000-BC6C-4D44-8D2C-05C1B2152982}"/>
            </c:ext>
          </c:extLst>
        </c:ser>
        <c:dLbls>
          <c:showLegendKey val="0"/>
          <c:showVal val="1"/>
          <c:showCatName val="0"/>
          <c:showSerName val="0"/>
          <c:showPercent val="0"/>
          <c:showBubbleSize val="0"/>
        </c:dLbls>
        <c:gapWidth val="219"/>
        <c:axId val="1576691184"/>
        <c:axId val="1576691600"/>
      </c:barChart>
      <c:lineChart>
        <c:grouping val="standard"/>
        <c:varyColors val="0"/>
        <c:ser>
          <c:idx val="1"/>
          <c:order val="1"/>
          <c:tx>
            <c:strRef>
              <c:f>Sheet1!$C$1</c:f>
              <c:strCache>
                <c:ptCount val="1"/>
                <c:pt idx="0">
                  <c:v>增长率</c:v>
                </c:pt>
              </c:strCache>
            </c:strRef>
          </c:tx>
          <c:spPr>
            <a:ln w="28575" cap="sq">
              <a:solidFill>
                <a:srgbClr val="FFFF00"/>
              </a:solidFill>
              <a:round/>
            </a:ln>
            <a:effectLst/>
          </c:spPr>
          <c:marker>
            <c:symbol val="square"/>
            <c:size val="5"/>
            <c:spPr>
              <a:solidFill>
                <a:srgbClr val="FF0000"/>
              </a:solidFill>
              <a:ln w="9525" cap="sq">
                <a:noFill/>
              </a:ln>
              <a:effectLst/>
            </c:spPr>
          </c:marker>
          <c:dLbls>
            <c:spPr>
              <a:solidFill>
                <a:schemeClr val="bg1"/>
              </a:solid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2014</c:v>
                </c:pt>
                <c:pt idx="1">
                  <c:v>2015</c:v>
                </c:pt>
                <c:pt idx="2">
                  <c:v>2016</c:v>
                </c:pt>
                <c:pt idx="3">
                  <c:v>2017</c:v>
                </c:pt>
                <c:pt idx="4">
                  <c:v>2018</c:v>
                </c:pt>
                <c:pt idx="5">
                  <c:v>2019</c:v>
                </c:pt>
                <c:pt idx="6">
                  <c:v>2020</c:v>
                </c:pt>
              </c:numCache>
            </c:numRef>
          </c:cat>
          <c:val>
            <c:numRef>
              <c:f>Sheet1!$C$2:$C$8</c:f>
              <c:numCache>
                <c:formatCode>0%</c:formatCode>
                <c:ptCount val="7"/>
                <c:pt idx="1">
                  <c:v>0.23</c:v>
                </c:pt>
                <c:pt idx="2">
                  <c:v>0.22</c:v>
                </c:pt>
                <c:pt idx="3">
                  <c:v>0.32</c:v>
                </c:pt>
                <c:pt idx="4">
                  <c:v>0.5</c:v>
                </c:pt>
                <c:pt idx="5">
                  <c:v>0.57999999999999996</c:v>
                </c:pt>
                <c:pt idx="6">
                  <c:v>0.6</c:v>
                </c:pt>
              </c:numCache>
            </c:numRef>
          </c:val>
          <c:smooth val="0"/>
          <c:extLst>
            <c:ext xmlns:c16="http://schemas.microsoft.com/office/drawing/2014/chart" uri="{C3380CC4-5D6E-409C-BE32-E72D297353CC}">
              <c16:uniqueId val="{00000001-BC6C-4D44-8D2C-05C1B2152982}"/>
            </c:ext>
          </c:extLst>
        </c:ser>
        <c:dLbls>
          <c:showLegendKey val="0"/>
          <c:showVal val="1"/>
          <c:showCatName val="0"/>
          <c:showSerName val="0"/>
          <c:showPercent val="0"/>
          <c:showBubbleSize val="0"/>
        </c:dLbls>
        <c:marker val="1"/>
        <c:smooth val="0"/>
        <c:axId val="1163814576"/>
        <c:axId val="1163812080"/>
      </c:lineChart>
      <c:catAx>
        <c:axId val="157669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576691600"/>
        <c:crosses val="autoZero"/>
        <c:auto val="1"/>
        <c:lblAlgn val="ctr"/>
        <c:lblOffset val="100"/>
        <c:noMultiLvlLbl val="0"/>
      </c:catAx>
      <c:valAx>
        <c:axId val="157669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576691184"/>
        <c:crosses val="autoZero"/>
        <c:crossBetween val="between"/>
      </c:valAx>
      <c:valAx>
        <c:axId val="1163812080"/>
        <c:scaling>
          <c:orientation val="minMax"/>
        </c:scaling>
        <c:delete val="0"/>
        <c:axPos val="r"/>
        <c:numFmt formatCode="0%" sourceLinked="1"/>
        <c:majorTickMark val="in"/>
        <c:minorTickMark val="in"/>
        <c:tickLblPos val="nextTo"/>
        <c:spPr>
          <a:noFill/>
          <a:ln>
            <a:solidFill>
              <a:schemeClr val="tx1">
                <a:lumMod val="95000"/>
                <a:lumOff val="5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163814576"/>
        <c:crosses val="max"/>
        <c:crossBetween val="between"/>
      </c:valAx>
      <c:catAx>
        <c:axId val="1163814576"/>
        <c:scaling>
          <c:orientation val="minMax"/>
        </c:scaling>
        <c:delete val="1"/>
        <c:axPos val="b"/>
        <c:numFmt formatCode="General" sourceLinked="1"/>
        <c:majorTickMark val="out"/>
        <c:minorTickMark val="none"/>
        <c:tickLblPos val="nextTo"/>
        <c:crossAx val="1163812080"/>
        <c:crosses val="autoZero"/>
        <c:auto val="1"/>
        <c:lblAlgn val="ctr"/>
        <c:lblOffset val="100"/>
        <c:noMultiLvlLbl val="0"/>
      </c:catAx>
      <c:spPr>
        <a:noFill/>
        <a:ln>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90433785764121"/>
          <c:y val="2.8264984841711971E-2"/>
          <c:w val="0.84645445138042574"/>
          <c:h val="0.8006725712374595"/>
        </c:manualLayout>
      </c:layout>
      <c:barChart>
        <c:barDir val="bar"/>
        <c:grouping val="stacked"/>
        <c:varyColors val="0"/>
        <c:ser>
          <c:idx val="0"/>
          <c:order val="0"/>
          <c:tx>
            <c:strRef>
              <c:f>Sheet1!$B$1</c:f>
              <c:strCache>
                <c:ptCount val="1"/>
                <c:pt idx="0">
                  <c:v>小于30分钟</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QQ群</c:v>
                </c:pt>
                <c:pt idx="1">
                  <c:v>微博</c:v>
                </c:pt>
                <c:pt idx="2">
                  <c:v>微信群</c:v>
                </c:pt>
                <c:pt idx="3">
                  <c:v>微信朋友圈</c:v>
                </c:pt>
                <c:pt idx="4">
                  <c:v>微信小程序</c:v>
                </c:pt>
                <c:pt idx="5">
                  <c:v>微信公众号</c:v>
                </c:pt>
              </c:strCache>
            </c:strRef>
          </c:cat>
          <c:val>
            <c:numRef>
              <c:f>Sheet1!$B$2:$B$7</c:f>
              <c:numCache>
                <c:formatCode>General</c:formatCode>
                <c:ptCount val="6"/>
                <c:pt idx="0">
                  <c:v>61</c:v>
                </c:pt>
                <c:pt idx="1">
                  <c:v>46</c:v>
                </c:pt>
                <c:pt idx="2">
                  <c:v>41</c:v>
                </c:pt>
                <c:pt idx="3">
                  <c:v>50</c:v>
                </c:pt>
                <c:pt idx="4">
                  <c:v>62</c:v>
                </c:pt>
                <c:pt idx="5">
                  <c:v>47</c:v>
                </c:pt>
              </c:numCache>
            </c:numRef>
          </c:val>
          <c:extLst>
            <c:ext xmlns:c16="http://schemas.microsoft.com/office/drawing/2014/chart" uri="{C3380CC4-5D6E-409C-BE32-E72D297353CC}">
              <c16:uniqueId val="{00000000-B421-48F8-AF22-D6A9FF118135}"/>
            </c:ext>
          </c:extLst>
        </c:ser>
        <c:ser>
          <c:idx val="1"/>
          <c:order val="1"/>
          <c:tx>
            <c:strRef>
              <c:f>Sheet1!$C$1</c:f>
              <c:strCache>
                <c:ptCount val="1"/>
                <c:pt idx="0">
                  <c:v>30分钟-60分钟</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QQ群</c:v>
                </c:pt>
                <c:pt idx="1">
                  <c:v>微博</c:v>
                </c:pt>
                <c:pt idx="2">
                  <c:v>微信群</c:v>
                </c:pt>
                <c:pt idx="3">
                  <c:v>微信朋友圈</c:v>
                </c:pt>
                <c:pt idx="4">
                  <c:v>微信小程序</c:v>
                </c:pt>
                <c:pt idx="5">
                  <c:v>微信公众号</c:v>
                </c:pt>
              </c:strCache>
            </c:strRef>
          </c:cat>
          <c:val>
            <c:numRef>
              <c:f>Sheet1!$C$2:$C$7</c:f>
              <c:numCache>
                <c:formatCode>General</c:formatCode>
                <c:ptCount val="6"/>
                <c:pt idx="0">
                  <c:v>20</c:v>
                </c:pt>
                <c:pt idx="1">
                  <c:v>26</c:v>
                </c:pt>
                <c:pt idx="2">
                  <c:v>38</c:v>
                </c:pt>
                <c:pt idx="3">
                  <c:v>35</c:v>
                </c:pt>
                <c:pt idx="4">
                  <c:v>27</c:v>
                </c:pt>
                <c:pt idx="5">
                  <c:v>34</c:v>
                </c:pt>
              </c:numCache>
            </c:numRef>
          </c:val>
          <c:extLst>
            <c:ext xmlns:c16="http://schemas.microsoft.com/office/drawing/2014/chart" uri="{C3380CC4-5D6E-409C-BE32-E72D297353CC}">
              <c16:uniqueId val="{00000001-B421-48F8-AF22-D6A9FF118135}"/>
            </c:ext>
          </c:extLst>
        </c:ser>
        <c:ser>
          <c:idx val="2"/>
          <c:order val="2"/>
          <c:tx>
            <c:strRef>
              <c:f>Sheet1!$D$1</c:f>
              <c:strCache>
                <c:ptCount val="1"/>
                <c:pt idx="0">
                  <c:v>61分钟-120分钟</c:v>
                </c:pt>
              </c:strCache>
            </c:strRef>
          </c:tx>
          <c:spPr>
            <a:solidFill>
              <a:srgbClr val="719D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QQ群</c:v>
                </c:pt>
                <c:pt idx="1">
                  <c:v>微博</c:v>
                </c:pt>
                <c:pt idx="2">
                  <c:v>微信群</c:v>
                </c:pt>
                <c:pt idx="3">
                  <c:v>微信朋友圈</c:v>
                </c:pt>
                <c:pt idx="4">
                  <c:v>微信小程序</c:v>
                </c:pt>
                <c:pt idx="5">
                  <c:v>微信公众号</c:v>
                </c:pt>
              </c:strCache>
            </c:strRef>
          </c:cat>
          <c:val>
            <c:numRef>
              <c:f>Sheet1!$D$2:$D$7</c:f>
              <c:numCache>
                <c:formatCode>General</c:formatCode>
                <c:ptCount val="6"/>
                <c:pt idx="0">
                  <c:v>6</c:v>
                </c:pt>
                <c:pt idx="1">
                  <c:v>8</c:v>
                </c:pt>
                <c:pt idx="2">
                  <c:v>13</c:v>
                </c:pt>
                <c:pt idx="3">
                  <c:v>10</c:v>
                </c:pt>
                <c:pt idx="4">
                  <c:v>6</c:v>
                </c:pt>
                <c:pt idx="5">
                  <c:v>11</c:v>
                </c:pt>
              </c:numCache>
            </c:numRef>
          </c:val>
          <c:extLst>
            <c:ext xmlns:c16="http://schemas.microsoft.com/office/drawing/2014/chart" uri="{C3380CC4-5D6E-409C-BE32-E72D297353CC}">
              <c16:uniqueId val="{00000002-B421-48F8-AF22-D6A9FF118135}"/>
            </c:ext>
          </c:extLst>
        </c:ser>
        <c:ser>
          <c:idx val="3"/>
          <c:order val="3"/>
          <c:tx>
            <c:strRef>
              <c:f>Sheet1!$E$1</c:f>
              <c:strCache>
                <c:ptCount val="1"/>
                <c:pt idx="0">
                  <c:v>120分钟以上</c:v>
                </c:pt>
              </c:strCache>
            </c:strRef>
          </c:tx>
          <c:spPr>
            <a:solidFill>
              <a:srgbClr val="F7971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QQ群</c:v>
                </c:pt>
                <c:pt idx="1">
                  <c:v>微博</c:v>
                </c:pt>
                <c:pt idx="2">
                  <c:v>微信群</c:v>
                </c:pt>
                <c:pt idx="3">
                  <c:v>微信朋友圈</c:v>
                </c:pt>
                <c:pt idx="4">
                  <c:v>微信小程序</c:v>
                </c:pt>
                <c:pt idx="5">
                  <c:v>微信公众号</c:v>
                </c:pt>
              </c:strCache>
            </c:strRef>
          </c:cat>
          <c:val>
            <c:numRef>
              <c:f>Sheet1!$E$2:$E$7</c:f>
              <c:numCache>
                <c:formatCode>General</c:formatCode>
                <c:ptCount val="6"/>
                <c:pt idx="0">
                  <c:v>4</c:v>
                </c:pt>
                <c:pt idx="1">
                  <c:v>3</c:v>
                </c:pt>
                <c:pt idx="2">
                  <c:v>7</c:v>
                </c:pt>
                <c:pt idx="3">
                  <c:v>4</c:v>
                </c:pt>
                <c:pt idx="4">
                  <c:v>2</c:v>
                </c:pt>
                <c:pt idx="5">
                  <c:v>7</c:v>
                </c:pt>
              </c:numCache>
            </c:numRef>
          </c:val>
          <c:extLst>
            <c:ext xmlns:c16="http://schemas.microsoft.com/office/drawing/2014/chart" uri="{C3380CC4-5D6E-409C-BE32-E72D297353CC}">
              <c16:uniqueId val="{00000004-B421-48F8-AF22-D6A9FF118135}"/>
            </c:ext>
          </c:extLst>
        </c:ser>
        <c:ser>
          <c:idx val="4"/>
          <c:order val="4"/>
          <c:tx>
            <c:strRef>
              <c:f>Sheet1!$F$1</c:f>
              <c:strCache>
                <c:ptCount val="1"/>
                <c:pt idx="0">
                  <c:v>从没使用过</c:v>
                </c:pt>
              </c:strCache>
            </c:strRef>
          </c:tx>
          <c:spPr>
            <a:solidFill>
              <a:srgbClr val="8382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QQ群</c:v>
                </c:pt>
                <c:pt idx="1">
                  <c:v>微博</c:v>
                </c:pt>
                <c:pt idx="2">
                  <c:v>微信群</c:v>
                </c:pt>
                <c:pt idx="3">
                  <c:v>微信朋友圈</c:v>
                </c:pt>
                <c:pt idx="4">
                  <c:v>微信小程序</c:v>
                </c:pt>
                <c:pt idx="5">
                  <c:v>微信公众号</c:v>
                </c:pt>
              </c:strCache>
            </c:strRef>
          </c:cat>
          <c:val>
            <c:numRef>
              <c:f>Sheet1!$F$2:$F$7</c:f>
              <c:numCache>
                <c:formatCode>General</c:formatCode>
                <c:ptCount val="6"/>
                <c:pt idx="0">
                  <c:v>9</c:v>
                </c:pt>
                <c:pt idx="1">
                  <c:v>17</c:v>
                </c:pt>
                <c:pt idx="2">
                  <c:v>1</c:v>
                </c:pt>
                <c:pt idx="3">
                  <c:v>1</c:v>
                </c:pt>
                <c:pt idx="4">
                  <c:v>3</c:v>
                </c:pt>
                <c:pt idx="5">
                  <c:v>1</c:v>
                </c:pt>
              </c:numCache>
            </c:numRef>
          </c:val>
          <c:extLst>
            <c:ext xmlns:c16="http://schemas.microsoft.com/office/drawing/2014/chart" uri="{C3380CC4-5D6E-409C-BE32-E72D297353CC}">
              <c16:uniqueId val="{00000005-B421-48F8-AF22-D6A9FF118135}"/>
            </c:ext>
          </c:extLst>
        </c:ser>
        <c:dLbls>
          <c:dLblPos val="ctr"/>
          <c:showLegendKey val="0"/>
          <c:showVal val="1"/>
          <c:showCatName val="0"/>
          <c:showSerName val="0"/>
          <c:showPercent val="0"/>
          <c:showBubbleSize val="0"/>
        </c:dLbls>
        <c:gapWidth val="150"/>
        <c:overlap val="100"/>
        <c:axId val="1591720688"/>
        <c:axId val="1591721104"/>
      </c:barChart>
      <c:catAx>
        <c:axId val="159172068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591721104"/>
        <c:crosses val="autoZero"/>
        <c:auto val="1"/>
        <c:lblAlgn val="ctr"/>
        <c:lblOffset val="100"/>
        <c:noMultiLvlLbl val="0"/>
      </c:catAx>
      <c:valAx>
        <c:axId val="1591721104"/>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59172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苏宁国美</c:v>
                </c:pt>
              </c:strCache>
            </c:strRef>
          </c:tx>
          <c:spPr>
            <a:solidFill>
              <a:schemeClr val="accent1"/>
            </a:solidFill>
            <a:ln>
              <a:noFill/>
            </a:ln>
            <a:effectLst/>
          </c:spPr>
          <c:invertIfNegative val="0"/>
          <c:dPt>
            <c:idx val="0"/>
            <c:invertIfNegative val="0"/>
            <c:bubble3D val="0"/>
            <c:spPr>
              <a:solidFill>
                <a:srgbClr val="01AFEF"/>
              </a:solidFill>
              <a:ln>
                <a:noFill/>
              </a:ln>
              <a:effectLst/>
            </c:spPr>
            <c:extLst>
              <c:ext xmlns:c16="http://schemas.microsoft.com/office/drawing/2014/chart" uri="{C3380CC4-5D6E-409C-BE32-E72D297353CC}">
                <c16:uniqueId val="{00000004-F02A-40D0-BEC1-6E1CA89289DA}"/>
              </c:ext>
            </c:extLst>
          </c:dPt>
          <c:dPt>
            <c:idx val="1"/>
            <c:invertIfNegative val="0"/>
            <c:bubble3D val="0"/>
            <c:spPr>
              <a:solidFill>
                <a:srgbClr val="FDC001"/>
              </a:solidFill>
              <a:ln>
                <a:noFill/>
              </a:ln>
              <a:effectLst/>
            </c:spPr>
            <c:extLst>
              <c:ext xmlns:c16="http://schemas.microsoft.com/office/drawing/2014/chart" uri="{C3380CC4-5D6E-409C-BE32-E72D297353CC}">
                <c16:uniqueId val="{00000005-F02A-40D0-BEC1-6E1CA89289DA}"/>
              </c:ext>
            </c:extLst>
          </c:dPt>
          <c:dPt>
            <c:idx val="2"/>
            <c:invertIfNegative val="0"/>
            <c:bubble3D val="0"/>
            <c:spPr>
              <a:solidFill>
                <a:srgbClr val="729DFF"/>
              </a:solidFill>
              <a:ln>
                <a:noFill/>
              </a:ln>
              <a:effectLst/>
            </c:spPr>
            <c:extLst>
              <c:ext xmlns:c16="http://schemas.microsoft.com/office/drawing/2014/chart" uri="{C3380CC4-5D6E-409C-BE32-E72D297353CC}">
                <c16:uniqueId val="{00000006-F02A-40D0-BEC1-6E1CA89289DA}"/>
              </c:ext>
            </c:extLst>
          </c:dPt>
          <c:dPt>
            <c:idx val="3"/>
            <c:invertIfNegative val="0"/>
            <c:bubble3D val="0"/>
            <c:spPr>
              <a:solidFill>
                <a:srgbClr val="F79714"/>
              </a:solidFill>
              <a:ln>
                <a:noFill/>
              </a:ln>
              <a:effectLst/>
            </c:spPr>
            <c:extLst>
              <c:ext xmlns:c16="http://schemas.microsoft.com/office/drawing/2014/chart" uri="{C3380CC4-5D6E-409C-BE32-E72D297353CC}">
                <c16:uniqueId val="{00000007-F02A-40D0-BEC1-6E1CA89289DA}"/>
              </c:ext>
            </c:extLst>
          </c:dPt>
          <c:dPt>
            <c:idx val="4"/>
            <c:invertIfNegative val="0"/>
            <c:bubble3D val="0"/>
            <c:spPr>
              <a:solidFill>
                <a:srgbClr val="8382FF"/>
              </a:solidFill>
              <a:ln>
                <a:noFill/>
              </a:ln>
              <a:effectLst/>
            </c:spPr>
            <c:extLst>
              <c:ext xmlns:c16="http://schemas.microsoft.com/office/drawing/2014/chart" uri="{C3380CC4-5D6E-409C-BE32-E72D297353CC}">
                <c16:uniqueId val="{00000008-F02A-40D0-BEC1-6E1CA89289DA}"/>
              </c:ext>
            </c:extLst>
          </c:dPt>
          <c:dPt>
            <c:idx val="5"/>
            <c:invertIfNegative val="0"/>
            <c:bubble3D val="0"/>
            <c:spPr>
              <a:solidFill>
                <a:srgbClr val="70AD47"/>
              </a:solidFill>
              <a:ln>
                <a:noFill/>
              </a:ln>
              <a:effectLst/>
            </c:spPr>
            <c:extLst>
              <c:ext xmlns:c16="http://schemas.microsoft.com/office/drawing/2014/chart" uri="{C3380CC4-5D6E-409C-BE32-E72D297353CC}">
                <c16:uniqueId val="{00000009-F02A-40D0-BEC1-6E1CA89289DA}"/>
              </c:ext>
            </c:extLst>
          </c:dPt>
          <c:dPt>
            <c:idx val="6"/>
            <c:invertIfNegative val="0"/>
            <c:bubble3D val="0"/>
            <c:spPr>
              <a:solidFill>
                <a:srgbClr val="FAC172"/>
              </a:solidFill>
              <a:ln>
                <a:noFill/>
              </a:ln>
              <a:effectLst/>
            </c:spPr>
            <c:extLst>
              <c:ext xmlns:c16="http://schemas.microsoft.com/office/drawing/2014/chart" uri="{C3380CC4-5D6E-409C-BE32-E72D297353CC}">
                <c16:uniqueId val="{0000000A-F02A-40D0-BEC1-6E1CA89289DA}"/>
              </c:ext>
            </c:extLst>
          </c:dPt>
          <c:dPt>
            <c:idx val="7"/>
            <c:invertIfNegative val="0"/>
            <c:bubble3D val="0"/>
            <c:spPr>
              <a:solidFill>
                <a:srgbClr val="D0D3D9"/>
              </a:solidFill>
              <a:ln>
                <a:noFill/>
              </a:ln>
              <a:effectLst/>
            </c:spPr>
            <c:extLst>
              <c:ext xmlns:c16="http://schemas.microsoft.com/office/drawing/2014/chart" uri="{C3380CC4-5D6E-409C-BE32-E72D297353CC}">
                <c16:uniqueId val="{0000000B-F02A-40D0-BEC1-6E1CA89289DA}"/>
              </c:ext>
            </c:extLst>
          </c:dPt>
          <c:dPt>
            <c:idx val="8"/>
            <c:invertIfNegative val="0"/>
            <c:bubble3D val="0"/>
            <c:spPr>
              <a:solidFill>
                <a:srgbClr val="C7D8FF"/>
              </a:solidFill>
              <a:ln>
                <a:noFill/>
              </a:ln>
              <a:effectLst/>
            </c:spPr>
            <c:extLst>
              <c:ext xmlns:c16="http://schemas.microsoft.com/office/drawing/2014/chart" uri="{C3380CC4-5D6E-409C-BE32-E72D297353CC}">
                <c16:uniqueId val="{0000000C-F02A-40D0-BEC1-6E1CA89289DA}"/>
              </c:ext>
            </c:extLst>
          </c:dPt>
          <c:dPt>
            <c:idx val="9"/>
            <c:invertIfNegative val="0"/>
            <c:bubble3D val="0"/>
            <c:spPr>
              <a:solidFill>
                <a:srgbClr val="A9D18E"/>
              </a:solidFill>
              <a:ln>
                <a:noFill/>
              </a:ln>
              <a:effectLst/>
            </c:spPr>
            <c:extLst>
              <c:ext xmlns:c16="http://schemas.microsoft.com/office/drawing/2014/chart" uri="{C3380CC4-5D6E-409C-BE32-E72D297353CC}">
                <c16:uniqueId val="{0000000D-F02A-40D0-BEC1-6E1CA89289DA}"/>
              </c:ext>
            </c:extLst>
          </c:dPt>
          <c:dPt>
            <c:idx val="10"/>
            <c:invertIfNegative val="0"/>
            <c:bubble3D val="0"/>
            <c:spPr>
              <a:solidFill>
                <a:srgbClr val="AA97FF"/>
              </a:solidFill>
              <a:ln>
                <a:noFill/>
              </a:ln>
              <a:effectLst/>
            </c:spPr>
            <c:extLst>
              <c:ext xmlns:c16="http://schemas.microsoft.com/office/drawing/2014/chart" uri="{C3380CC4-5D6E-409C-BE32-E72D297353CC}">
                <c16:uniqueId val="{0000000E-F02A-40D0-BEC1-6E1CA89289DA}"/>
              </c:ext>
            </c:extLst>
          </c:dPt>
          <c:dPt>
            <c:idx val="11"/>
            <c:invertIfNegative val="0"/>
            <c:bubble3D val="0"/>
            <c:spPr>
              <a:solidFill>
                <a:srgbClr val="648D47"/>
              </a:solidFill>
              <a:ln>
                <a:noFill/>
              </a:ln>
              <a:effectLst/>
            </c:spPr>
            <c:extLst>
              <c:ext xmlns:c16="http://schemas.microsoft.com/office/drawing/2014/chart" uri="{C3380CC4-5D6E-409C-BE32-E72D297353CC}">
                <c16:uniqueId val="{0000000F-F02A-40D0-BEC1-6E1CA89289D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服饰/鞋帽</c:v>
                </c:pt>
                <c:pt idx="1">
                  <c:v>家纺/家饰/家居生活</c:v>
                </c:pt>
                <c:pt idx="2">
                  <c:v>家用电器</c:v>
                </c:pt>
                <c:pt idx="3">
                  <c:v>健康保健</c:v>
                </c:pt>
                <c:pt idx="4">
                  <c:v>美妆个护</c:v>
                </c:pt>
                <c:pt idx="5">
                  <c:v>母婴/童玩</c:v>
                </c:pt>
                <c:pt idx="6">
                  <c:v>食品生鲜</c:v>
                </c:pt>
                <c:pt idx="7">
                  <c:v>数码产品</c:v>
                </c:pt>
                <c:pt idx="8">
                  <c:v>箱包/服饰</c:v>
                </c:pt>
                <c:pt idx="9">
                  <c:v>运动户外</c:v>
                </c:pt>
                <c:pt idx="10">
                  <c:v>珠宝</c:v>
                </c:pt>
                <c:pt idx="11">
                  <c:v>其他</c:v>
                </c:pt>
              </c:strCache>
            </c:strRef>
          </c:cat>
          <c:val>
            <c:numRef>
              <c:f>Sheet1!$B$2:$B$13</c:f>
              <c:numCache>
                <c:formatCode>0.00%</c:formatCode>
                <c:ptCount val="12"/>
                <c:pt idx="0">
                  <c:v>0.14000000000000001</c:v>
                </c:pt>
                <c:pt idx="1">
                  <c:v>0.1467</c:v>
                </c:pt>
                <c:pt idx="2">
                  <c:v>0.45329999999999998</c:v>
                </c:pt>
                <c:pt idx="3">
                  <c:v>6.6699999999999995E-2</c:v>
                </c:pt>
                <c:pt idx="4">
                  <c:v>0.14000000000000001</c:v>
                </c:pt>
                <c:pt idx="5">
                  <c:v>6.6699999999999995E-2</c:v>
                </c:pt>
                <c:pt idx="6">
                  <c:v>0.16669999999999999</c:v>
                </c:pt>
                <c:pt idx="7">
                  <c:v>0.36670000000000003</c:v>
                </c:pt>
                <c:pt idx="8">
                  <c:v>0.12</c:v>
                </c:pt>
                <c:pt idx="9">
                  <c:v>0.1333</c:v>
                </c:pt>
                <c:pt idx="10">
                  <c:v>3.3300000000000003E-2</c:v>
                </c:pt>
                <c:pt idx="11">
                  <c:v>0.12</c:v>
                </c:pt>
              </c:numCache>
            </c:numRef>
          </c:val>
          <c:extLst>
            <c:ext xmlns:c16="http://schemas.microsoft.com/office/drawing/2014/chart" uri="{C3380CC4-5D6E-409C-BE32-E72D297353CC}">
              <c16:uniqueId val="{00000000-F02A-40D0-BEC1-6E1CA89289DA}"/>
            </c:ext>
          </c:extLst>
        </c:ser>
        <c:dLbls>
          <c:dLblPos val="outEnd"/>
          <c:showLegendKey val="0"/>
          <c:showVal val="1"/>
          <c:showCatName val="0"/>
          <c:showSerName val="0"/>
          <c:showPercent val="0"/>
          <c:showBubbleSize val="0"/>
        </c:dLbls>
        <c:gapWidth val="0"/>
        <c:overlap val="-27"/>
        <c:axId val="1591069264"/>
        <c:axId val="1591056784"/>
      </c:barChart>
      <c:catAx>
        <c:axId val="159106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591056784"/>
        <c:crosses val="autoZero"/>
        <c:auto val="1"/>
        <c:lblAlgn val="ctr"/>
        <c:lblOffset val="100"/>
        <c:noMultiLvlLbl val="0"/>
      </c:catAx>
      <c:valAx>
        <c:axId val="1591056784"/>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591069264"/>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京东京喜</c:v>
                </c:pt>
              </c:strCache>
            </c:strRef>
          </c:tx>
          <c:spPr>
            <a:solidFill>
              <a:schemeClr val="accent1"/>
            </a:solidFill>
            <a:ln>
              <a:noFill/>
            </a:ln>
            <a:effectLst/>
          </c:spPr>
          <c:invertIfNegative val="0"/>
          <c:dPt>
            <c:idx val="0"/>
            <c:invertIfNegative val="0"/>
            <c:bubble3D val="0"/>
            <c:spPr>
              <a:solidFill>
                <a:srgbClr val="01AFEF"/>
              </a:solidFill>
              <a:ln>
                <a:noFill/>
              </a:ln>
              <a:effectLst/>
            </c:spPr>
            <c:extLst>
              <c:ext xmlns:c16="http://schemas.microsoft.com/office/drawing/2014/chart" uri="{C3380CC4-5D6E-409C-BE32-E72D297353CC}">
                <c16:uniqueId val="{00000004-F02A-40D0-BEC1-6E1CA89289DA}"/>
              </c:ext>
            </c:extLst>
          </c:dPt>
          <c:dPt>
            <c:idx val="1"/>
            <c:invertIfNegative val="0"/>
            <c:bubble3D val="0"/>
            <c:spPr>
              <a:solidFill>
                <a:srgbClr val="FDC001"/>
              </a:solidFill>
              <a:ln>
                <a:noFill/>
              </a:ln>
              <a:effectLst/>
            </c:spPr>
            <c:extLst>
              <c:ext xmlns:c16="http://schemas.microsoft.com/office/drawing/2014/chart" uri="{C3380CC4-5D6E-409C-BE32-E72D297353CC}">
                <c16:uniqueId val="{00000005-F02A-40D0-BEC1-6E1CA89289DA}"/>
              </c:ext>
            </c:extLst>
          </c:dPt>
          <c:dPt>
            <c:idx val="2"/>
            <c:invertIfNegative val="0"/>
            <c:bubble3D val="0"/>
            <c:spPr>
              <a:solidFill>
                <a:srgbClr val="729DFF"/>
              </a:solidFill>
              <a:ln>
                <a:noFill/>
              </a:ln>
              <a:effectLst/>
            </c:spPr>
            <c:extLst>
              <c:ext xmlns:c16="http://schemas.microsoft.com/office/drawing/2014/chart" uri="{C3380CC4-5D6E-409C-BE32-E72D297353CC}">
                <c16:uniqueId val="{00000006-F02A-40D0-BEC1-6E1CA89289DA}"/>
              </c:ext>
            </c:extLst>
          </c:dPt>
          <c:dPt>
            <c:idx val="3"/>
            <c:invertIfNegative val="0"/>
            <c:bubble3D val="0"/>
            <c:spPr>
              <a:solidFill>
                <a:srgbClr val="F79714"/>
              </a:solidFill>
              <a:ln>
                <a:noFill/>
              </a:ln>
              <a:effectLst/>
            </c:spPr>
            <c:extLst>
              <c:ext xmlns:c16="http://schemas.microsoft.com/office/drawing/2014/chart" uri="{C3380CC4-5D6E-409C-BE32-E72D297353CC}">
                <c16:uniqueId val="{00000007-F02A-40D0-BEC1-6E1CA89289DA}"/>
              </c:ext>
            </c:extLst>
          </c:dPt>
          <c:dPt>
            <c:idx val="4"/>
            <c:invertIfNegative val="0"/>
            <c:bubble3D val="0"/>
            <c:spPr>
              <a:solidFill>
                <a:srgbClr val="8382FF"/>
              </a:solidFill>
              <a:ln>
                <a:noFill/>
              </a:ln>
              <a:effectLst/>
            </c:spPr>
            <c:extLst>
              <c:ext xmlns:c16="http://schemas.microsoft.com/office/drawing/2014/chart" uri="{C3380CC4-5D6E-409C-BE32-E72D297353CC}">
                <c16:uniqueId val="{00000008-F02A-40D0-BEC1-6E1CA89289DA}"/>
              </c:ext>
            </c:extLst>
          </c:dPt>
          <c:dPt>
            <c:idx val="5"/>
            <c:invertIfNegative val="0"/>
            <c:bubble3D val="0"/>
            <c:spPr>
              <a:solidFill>
                <a:srgbClr val="70AD47"/>
              </a:solidFill>
              <a:ln>
                <a:noFill/>
              </a:ln>
              <a:effectLst/>
            </c:spPr>
            <c:extLst>
              <c:ext xmlns:c16="http://schemas.microsoft.com/office/drawing/2014/chart" uri="{C3380CC4-5D6E-409C-BE32-E72D297353CC}">
                <c16:uniqueId val="{00000009-F02A-40D0-BEC1-6E1CA89289DA}"/>
              </c:ext>
            </c:extLst>
          </c:dPt>
          <c:dPt>
            <c:idx val="6"/>
            <c:invertIfNegative val="0"/>
            <c:bubble3D val="0"/>
            <c:spPr>
              <a:solidFill>
                <a:srgbClr val="FAC172"/>
              </a:solidFill>
              <a:ln>
                <a:noFill/>
              </a:ln>
              <a:effectLst/>
            </c:spPr>
            <c:extLst>
              <c:ext xmlns:c16="http://schemas.microsoft.com/office/drawing/2014/chart" uri="{C3380CC4-5D6E-409C-BE32-E72D297353CC}">
                <c16:uniqueId val="{0000000A-F02A-40D0-BEC1-6E1CA89289DA}"/>
              </c:ext>
            </c:extLst>
          </c:dPt>
          <c:dPt>
            <c:idx val="7"/>
            <c:invertIfNegative val="0"/>
            <c:bubble3D val="0"/>
            <c:spPr>
              <a:solidFill>
                <a:srgbClr val="D0D3D9"/>
              </a:solidFill>
              <a:ln>
                <a:noFill/>
              </a:ln>
              <a:effectLst/>
            </c:spPr>
            <c:extLst>
              <c:ext xmlns:c16="http://schemas.microsoft.com/office/drawing/2014/chart" uri="{C3380CC4-5D6E-409C-BE32-E72D297353CC}">
                <c16:uniqueId val="{0000000B-F02A-40D0-BEC1-6E1CA89289DA}"/>
              </c:ext>
            </c:extLst>
          </c:dPt>
          <c:dPt>
            <c:idx val="8"/>
            <c:invertIfNegative val="0"/>
            <c:bubble3D val="0"/>
            <c:spPr>
              <a:solidFill>
                <a:srgbClr val="C7D8FF"/>
              </a:solidFill>
              <a:ln>
                <a:noFill/>
              </a:ln>
              <a:effectLst/>
            </c:spPr>
            <c:extLst>
              <c:ext xmlns:c16="http://schemas.microsoft.com/office/drawing/2014/chart" uri="{C3380CC4-5D6E-409C-BE32-E72D297353CC}">
                <c16:uniqueId val="{0000000C-F02A-40D0-BEC1-6E1CA89289DA}"/>
              </c:ext>
            </c:extLst>
          </c:dPt>
          <c:dPt>
            <c:idx val="9"/>
            <c:invertIfNegative val="0"/>
            <c:bubble3D val="0"/>
            <c:spPr>
              <a:solidFill>
                <a:srgbClr val="A9D18E"/>
              </a:solidFill>
              <a:ln>
                <a:noFill/>
              </a:ln>
              <a:effectLst/>
            </c:spPr>
            <c:extLst>
              <c:ext xmlns:c16="http://schemas.microsoft.com/office/drawing/2014/chart" uri="{C3380CC4-5D6E-409C-BE32-E72D297353CC}">
                <c16:uniqueId val="{0000000D-F02A-40D0-BEC1-6E1CA89289DA}"/>
              </c:ext>
            </c:extLst>
          </c:dPt>
          <c:dPt>
            <c:idx val="10"/>
            <c:invertIfNegative val="0"/>
            <c:bubble3D val="0"/>
            <c:spPr>
              <a:solidFill>
                <a:srgbClr val="AA97FF"/>
              </a:solidFill>
              <a:ln>
                <a:noFill/>
              </a:ln>
              <a:effectLst/>
            </c:spPr>
            <c:extLst>
              <c:ext xmlns:c16="http://schemas.microsoft.com/office/drawing/2014/chart" uri="{C3380CC4-5D6E-409C-BE32-E72D297353CC}">
                <c16:uniqueId val="{0000000E-F02A-40D0-BEC1-6E1CA89289DA}"/>
              </c:ext>
            </c:extLst>
          </c:dPt>
          <c:dPt>
            <c:idx val="11"/>
            <c:invertIfNegative val="0"/>
            <c:bubble3D val="0"/>
            <c:spPr>
              <a:solidFill>
                <a:srgbClr val="648D47"/>
              </a:solidFill>
              <a:ln>
                <a:noFill/>
              </a:ln>
              <a:effectLst/>
            </c:spPr>
            <c:extLst>
              <c:ext xmlns:c16="http://schemas.microsoft.com/office/drawing/2014/chart" uri="{C3380CC4-5D6E-409C-BE32-E72D297353CC}">
                <c16:uniqueId val="{0000000F-F02A-40D0-BEC1-6E1CA89289D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服饰/鞋帽</c:v>
                </c:pt>
                <c:pt idx="1">
                  <c:v>家纺/家饰/家居生活</c:v>
                </c:pt>
                <c:pt idx="2">
                  <c:v>家用电器</c:v>
                </c:pt>
                <c:pt idx="3">
                  <c:v>健康保健</c:v>
                </c:pt>
                <c:pt idx="4">
                  <c:v>美妆个护</c:v>
                </c:pt>
                <c:pt idx="5">
                  <c:v>母婴/童玩</c:v>
                </c:pt>
                <c:pt idx="6">
                  <c:v>食品生鲜</c:v>
                </c:pt>
                <c:pt idx="7">
                  <c:v>数码产品</c:v>
                </c:pt>
                <c:pt idx="8">
                  <c:v>箱包/服饰</c:v>
                </c:pt>
                <c:pt idx="9">
                  <c:v>运动户外</c:v>
                </c:pt>
                <c:pt idx="10">
                  <c:v>珠宝</c:v>
                </c:pt>
                <c:pt idx="11">
                  <c:v>其他</c:v>
                </c:pt>
              </c:strCache>
            </c:strRef>
          </c:cat>
          <c:val>
            <c:numRef>
              <c:f>Sheet1!$B$2:$B$13</c:f>
              <c:numCache>
                <c:formatCode>0.00%</c:formatCode>
                <c:ptCount val="12"/>
                <c:pt idx="0">
                  <c:v>0.21210000000000001</c:v>
                </c:pt>
                <c:pt idx="1">
                  <c:v>0.1497</c:v>
                </c:pt>
                <c:pt idx="2">
                  <c:v>0.47589999999999999</c:v>
                </c:pt>
                <c:pt idx="3">
                  <c:v>0.1515</c:v>
                </c:pt>
                <c:pt idx="4">
                  <c:v>0.26379999999999998</c:v>
                </c:pt>
                <c:pt idx="5">
                  <c:v>0.11409999999999999</c:v>
                </c:pt>
                <c:pt idx="6">
                  <c:v>0.37430000000000002</c:v>
                </c:pt>
                <c:pt idx="7">
                  <c:v>0.48130000000000001</c:v>
                </c:pt>
                <c:pt idx="8">
                  <c:v>0.1676</c:v>
                </c:pt>
                <c:pt idx="9">
                  <c:v>0.21390000000000001</c:v>
                </c:pt>
                <c:pt idx="10">
                  <c:v>6.2399999999999997E-2</c:v>
                </c:pt>
                <c:pt idx="11">
                  <c:v>2.3199999999999998E-2</c:v>
                </c:pt>
              </c:numCache>
            </c:numRef>
          </c:val>
          <c:extLst>
            <c:ext xmlns:c16="http://schemas.microsoft.com/office/drawing/2014/chart" uri="{C3380CC4-5D6E-409C-BE32-E72D297353CC}">
              <c16:uniqueId val="{00000000-F02A-40D0-BEC1-6E1CA89289DA}"/>
            </c:ext>
          </c:extLst>
        </c:ser>
        <c:dLbls>
          <c:dLblPos val="outEnd"/>
          <c:showLegendKey val="0"/>
          <c:showVal val="1"/>
          <c:showCatName val="0"/>
          <c:showSerName val="0"/>
          <c:showPercent val="0"/>
          <c:showBubbleSize val="0"/>
        </c:dLbls>
        <c:gapWidth val="0"/>
        <c:overlap val="-27"/>
        <c:axId val="1591069264"/>
        <c:axId val="1591056784"/>
      </c:barChart>
      <c:catAx>
        <c:axId val="159106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591056784"/>
        <c:crosses val="autoZero"/>
        <c:auto val="1"/>
        <c:lblAlgn val="ctr"/>
        <c:lblOffset val="100"/>
        <c:noMultiLvlLbl val="0"/>
      </c:catAx>
      <c:valAx>
        <c:axId val="1591056784"/>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solidFill>
              <a:schemeClr val="tx1">
                <a:lumMod val="95000"/>
                <a:lumOff val="5000"/>
                <a:alpha val="99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591069264"/>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淘宝天猫</c:v>
                </c:pt>
              </c:strCache>
            </c:strRef>
          </c:tx>
          <c:spPr>
            <a:solidFill>
              <a:schemeClr val="accent1"/>
            </a:solidFill>
            <a:ln>
              <a:noFill/>
            </a:ln>
            <a:effectLst/>
          </c:spPr>
          <c:invertIfNegative val="0"/>
          <c:dPt>
            <c:idx val="0"/>
            <c:invertIfNegative val="0"/>
            <c:bubble3D val="0"/>
            <c:spPr>
              <a:solidFill>
                <a:srgbClr val="01AFEF"/>
              </a:solidFill>
              <a:ln>
                <a:noFill/>
              </a:ln>
              <a:effectLst/>
            </c:spPr>
            <c:extLst>
              <c:ext xmlns:c16="http://schemas.microsoft.com/office/drawing/2014/chart" uri="{C3380CC4-5D6E-409C-BE32-E72D297353CC}">
                <c16:uniqueId val="{00000004-F02A-40D0-BEC1-6E1CA89289DA}"/>
              </c:ext>
            </c:extLst>
          </c:dPt>
          <c:dPt>
            <c:idx val="1"/>
            <c:invertIfNegative val="0"/>
            <c:bubble3D val="0"/>
            <c:spPr>
              <a:solidFill>
                <a:srgbClr val="FDC001"/>
              </a:solidFill>
              <a:ln>
                <a:noFill/>
              </a:ln>
              <a:effectLst/>
            </c:spPr>
            <c:extLst>
              <c:ext xmlns:c16="http://schemas.microsoft.com/office/drawing/2014/chart" uri="{C3380CC4-5D6E-409C-BE32-E72D297353CC}">
                <c16:uniqueId val="{00000005-F02A-40D0-BEC1-6E1CA89289DA}"/>
              </c:ext>
            </c:extLst>
          </c:dPt>
          <c:dPt>
            <c:idx val="2"/>
            <c:invertIfNegative val="0"/>
            <c:bubble3D val="0"/>
            <c:spPr>
              <a:solidFill>
                <a:srgbClr val="729DFF"/>
              </a:solidFill>
              <a:ln>
                <a:noFill/>
              </a:ln>
              <a:effectLst/>
            </c:spPr>
            <c:extLst>
              <c:ext xmlns:c16="http://schemas.microsoft.com/office/drawing/2014/chart" uri="{C3380CC4-5D6E-409C-BE32-E72D297353CC}">
                <c16:uniqueId val="{00000006-F02A-40D0-BEC1-6E1CA89289DA}"/>
              </c:ext>
            </c:extLst>
          </c:dPt>
          <c:dPt>
            <c:idx val="3"/>
            <c:invertIfNegative val="0"/>
            <c:bubble3D val="0"/>
            <c:spPr>
              <a:solidFill>
                <a:srgbClr val="F79714"/>
              </a:solidFill>
              <a:ln>
                <a:noFill/>
              </a:ln>
              <a:effectLst/>
            </c:spPr>
            <c:extLst>
              <c:ext xmlns:c16="http://schemas.microsoft.com/office/drawing/2014/chart" uri="{C3380CC4-5D6E-409C-BE32-E72D297353CC}">
                <c16:uniqueId val="{00000007-F02A-40D0-BEC1-6E1CA89289DA}"/>
              </c:ext>
            </c:extLst>
          </c:dPt>
          <c:dPt>
            <c:idx val="4"/>
            <c:invertIfNegative val="0"/>
            <c:bubble3D val="0"/>
            <c:spPr>
              <a:solidFill>
                <a:srgbClr val="8382FF"/>
              </a:solidFill>
              <a:ln>
                <a:noFill/>
              </a:ln>
              <a:effectLst/>
            </c:spPr>
            <c:extLst>
              <c:ext xmlns:c16="http://schemas.microsoft.com/office/drawing/2014/chart" uri="{C3380CC4-5D6E-409C-BE32-E72D297353CC}">
                <c16:uniqueId val="{00000008-F02A-40D0-BEC1-6E1CA89289DA}"/>
              </c:ext>
            </c:extLst>
          </c:dPt>
          <c:dPt>
            <c:idx val="5"/>
            <c:invertIfNegative val="0"/>
            <c:bubble3D val="0"/>
            <c:spPr>
              <a:solidFill>
                <a:srgbClr val="70AD47"/>
              </a:solidFill>
              <a:ln>
                <a:noFill/>
              </a:ln>
              <a:effectLst/>
            </c:spPr>
            <c:extLst>
              <c:ext xmlns:c16="http://schemas.microsoft.com/office/drawing/2014/chart" uri="{C3380CC4-5D6E-409C-BE32-E72D297353CC}">
                <c16:uniqueId val="{00000009-F02A-40D0-BEC1-6E1CA89289DA}"/>
              </c:ext>
            </c:extLst>
          </c:dPt>
          <c:dPt>
            <c:idx val="6"/>
            <c:invertIfNegative val="0"/>
            <c:bubble3D val="0"/>
            <c:spPr>
              <a:solidFill>
                <a:srgbClr val="FAC172"/>
              </a:solidFill>
              <a:ln>
                <a:noFill/>
              </a:ln>
              <a:effectLst/>
            </c:spPr>
            <c:extLst>
              <c:ext xmlns:c16="http://schemas.microsoft.com/office/drawing/2014/chart" uri="{C3380CC4-5D6E-409C-BE32-E72D297353CC}">
                <c16:uniqueId val="{0000000A-F02A-40D0-BEC1-6E1CA89289DA}"/>
              </c:ext>
            </c:extLst>
          </c:dPt>
          <c:dPt>
            <c:idx val="7"/>
            <c:invertIfNegative val="0"/>
            <c:bubble3D val="0"/>
            <c:spPr>
              <a:solidFill>
                <a:srgbClr val="D0D3D9"/>
              </a:solidFill>
              <a:ln>
                <a:noFill/>
              </a:ln>
              <a:effectLst/>
            </c:spPr>
            <c:extLst>
              <c:ext xmlns:c16="http://schemas.microsoft.com/office/drawing/2014/chart" uri="{C3380CC4-5D6E-409C-BE32-E72D297353CC}">
                <c16:uniqueId val="{0000000B-F02A-40D0-BEC1-6E1CA89289DA}"/>
              </c:ext>
            </c:extLst>
          </c:dPt>
          <c:dPt>
            <c:idx val="8"/>
            <c:invertIfNegative val="0"/>
            <c:bubble3D val="0"/>
            <c:spPr>
              <a:solidFill>
                <a:srgbClr val="C7D8FF"/>
              </a:solidFill>
              <a:ln>
                <a:noFill/>
              </a:ln>
              <a:effectLst/>
            </c:spPr>
            <c:extLst>
              <c:ext xmlns:c16="http://schemas.microsoft.com/office/drawing/2014/chart" uri="{C3380CC4-5D6E-409C-BE32-E72D297353CC}">
                <c16:uniqueId val="{0000000C-F02A-40D0-BEC1-6E1CA89289DA}"/>
              </c:ext>
            </c:extLst>
          </c:dPt>
          <c:dPt>
            <c:idx val="9"/>
            <c:invertIfNegative val="0"/>
            <c:bubble3D val="0"/>
            <c:spPr>
              <a:solidFill>
                <a:srgbClr val="A9D18E"/>
              </a:solidFill>
              <a:ln>
                <a:noFill/>
              </a:ln>
              <a:effectLst/>
            </c:spPr>
            <c:extLst>
              <c:ext xmlns:c16="http://schemas.microsoft.com/office/drawing/2014/chart" uri="{C3380CC4-5D6E-409C-BE32-E72D297353CC}">
                <c16:uniqueId val="{0000000D-F02A-40D0-BEC1-6E1CA89289DA}"/>
              </c:ext>
            </c:extLst>
          </c:dPt>
          <c:dPt>
            <c:idx val="10"/>
            <c:invertIfNegative val="0"/>
            <c:bubble3D val="0"/>
            <c:spPr>
              <a:solidFill>
                <a:srgbClr val="AA97FF"/>
              </a:solidFill>
              <a:ln>
                <a:noFill/>
              </a:ln>
              <a:effectLst/>
            </c:spPr>
            <c:extLst>
              <c:ext xmlns:c16="http://schemas.microsoft.com/office/drawing/2014/chart" uri="{C3380CC4-5D6E-409C-BE32-E72D297353CC}">
                <c16:uniqueId val="{0000000E-F02A-40D0-BEC1-6E1CA89289DA}"/>
              </c:ext>
            </c:extLst>
          </c:dPt>
          <c:dPt>
            <c:idx val="11"/>
            <c:invertIfNegative val="0"/>
            <c:bubble3D val="0"/>
            <c:spPr>
              <a:solidFill>
                <a:srgbClr val="648D47"/>
              </a:solidFill>
              <a:ln>
                <a:noFill/>
              </a:ln>
              <a:effectLst/>
            </c:spPr>
            <c:extLst>
              <c:ext xmlns:c16="http://schemas.microsoft.com/office/drawing/2014/chart" uri="{C3380CC4-5D6E-409C-BE32-E72D297353CC}">
                <c16:uniqueId val="{0000000F-F02A-40D0-BEC1-6E1CA89289D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服饰/鞋帽</c:v>
                </c:pt>
                <c:pt idx="1">
                  <c:v>家纺/家饰/家居生活</c:v>
                </c:pt>
                <c:pt idx="2">
                  <c:v>家用电器</c:v>
                </c:pt>
                <c:pt idx="3">
                  <c:v>健康保健</c:v>
                </c:pt>
                <c:pt idx="4">
                  <c:v>美妆个护</c:v>
                </c:pt>
                <c:pt idx="5">
                  <c:v>母婴/童玩</c:v>
                </c:pt>
                <c:pt idx="6">
                  <c:v>食品生鲜</c:v>
                </c:pt>
                <c:pt idx="7">
                  <c:v>数码产品</c:v>
                </c:pt>
                <c:pt idx="8">
                  <c:v>箱包/服饰</c:v>
                </c:pt>
                <c:pt idx="9">
                  <c:v>运动户外</c:v>
                </c:pt>
                <c:pt idx="10">
                  <c:v>珠宝</c:v>
                </c:pt>
                <c:pt idx="11">
                  <c:v>其他</c:v>
                </c:pt>
              </c:strCache>
            </c:strRef>
          </c:cat>
          <c:val>
            <c:numRef>
              <c:f>Sheet1!$B$2:$B$13</c:f>
              <c:numCache>
                <c:formatCode>0.00%</c:formatCode>
                <c:ptCount val="12"/>
                <c:pt idx="0">
                  <c:v>0.64729999999999999</c:v>
                </c:pt>
                <c:pt idx="1">
                  <c:v>0.33789999999999998</c:v>
                </c:pt>
                <c:pt idx="2">
                  <c:v>0.16059999999999999</c:v>
                </c:pt>
                <c:pt idx="3">
                  <c:v>0.12909999999999999</c:v>
                </c:pt>
                <c:pt idx="4">
                  <c:v>0.3695</c:v>
                </c:pt>
                <c:pt idx="5">
                  <c:v>0.1399</c:v>
                </c:pt>
                <c:pt idx="6">
                  <c:v>0.35959999999999998</c:v>
                </c:pt>
                <c:pt idx="7">
                  <c:v>0.21079999999999999</c:v>
                </c:pt>
                <c:pt idx="8">
                  <c:v>0.36349999999999999</c:v>
                </c:pt>
                <c:pt idx="9">
                  <c:v>0.24329999999999999</c:v>
                </c:pt>
                <c:pt idx="10">
                  <c:v>4.0399999999999998E-2</c:v>
                </c:pt>
                <c:pt idx="11">
                  <c:v>5.3199999999999997E-2</c:v>
                </c:pt>
              </c:numCache>
            </c:numRef>
          </c:val>
          <c:extLst>
            <c:ext xmlns:c16="http://schemas.microsoft.com/office/drawing/2014/chart" uri="{C3380CC4-5D6E-409C-BE32-E72D297353CC}">
              <c16:uniqueId val="{00000000-F02A-40D0-BEC1-6E1CA89289DA}"/>
            </c:ext>
          </c:extLst>
        </c:ser>
        <c:dLbls>
          <c:dLblPos val="outEnd"/>
          <c:showLegendKey val="0"/>
          <c:showVal val="1"/>
          <c:showCatName val="0"/>
          <c:showSerName val="0"/>
          <c:showPercent val="0"/>
          <c:showBubbleSize val="0"/>
        </c:dLbls>
        <c:gapWidth val="0"/>
        <c:overlap val="-27"/>
        <c:axId val="1591069264"/>
        <c:axId val="1591056784"/>
      </c:barChart>
      <c:catAx>
        <c:axId val="159106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591056784"/>
        <c:crosses val="autoZero"/>
        <c:auto val="1"/>
        <c:lblAlgn val="ctr"/>
        <c:lblOffset val="100"/>
        <c:noMultiLvlLbl val="0"/>
      </c:catAx>
      <c:valAx>
        <c:axId val="1591056784"/>
        <c:scaling>
          <c:orientation val="minMax"/>
          <c:max val="0.8"/>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591069264"/>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唯品会</c:v>
                </c:pt>
              </c:strCache>
            </c:strRef>
          </c:tx>
          <c:spPr>
            <a:solidFill>
              <a:schemeClr val="accent1"/>
            </a:solidFill>
            <a:ln>
              <a:noFill/>
            </a:ln>
            <a:effectLst/>
          </c:spPr>
          <c:invertIfNegative val="0"/>
          <c:dPt>
            <c:idx val="0"/>
            <c:invertIfNegative val="0"/>
            <c:bubble3D val="0"/>
            <c:spPr>
              <a:solidFill>
                <a:srgbClr val="01AFEF"/>
              </a:solidFill>
              <a:ln>
                <a:noFill/>
              </a:ln>
              <a:effectLst/>
            </c:spPr>
            <c:extLst>
              <c:ext xmlns:c16="http://schemas.microsoft.com/office/drawing/2014/chart" uri="{C3380CC4-5D6E-409C-BE32-E72D297353CC}">
                <c16:uniqueId val="{00000004-F02A-40D0-BEC1-6E1CA89289DA}"/>
              </c:ext>
            </c:extLst>
          </c:dPt>
          <c:dPt>
            <c:idx val="1"/>
            <c:invertIfNegative val="0"/>
            <c:bubble3D val="0"/>
            <c:spPr>
              <a:solidFill>
                <a:srgbClr val="FDC001"/>
              </a:solidFill>
              <a:ln>
                <a:noFill/>
              </a:ln>
              <a:effectLst/>
            </c:spPr>
            <c:extLst>
              <c:ext xmlns:c16="http://schemas.microsoft.com/office/drawing/2014/chart" uri="{C3380CC4-5D6E-409C-BE32-E72D297353CC}">
                <c16:uniqueId val="{00000005-F02A-40D0-BEC1-6E1CA89289DA}"/>
              </c:ext>
            </c:extLst>
          </c:dPt>
          <c:dPt>
            <c:idx val="2"/>
            <c:invertIfNegative val="0"/>
            <c:bubble3D val="0"/>
            <c:spPr>
              <a:solidFill>
                <a:srgbClr val="729DFF"/>
              </a:solidFill>
              <a:ln>
                <a:noFill/>
              </a:ln>
              <a:effectLst/>
            </c:spPr>
            <c:extLst>
              <c:ext xmlns:c16="http://schemas.microsoft.com/office/drawing/2014/chart" uri="{C3380CC4-5D6E-409C-BE32-E72D297353CC}">
                <c16:uniqueId val="{00000006-F02A-40D0-BEC1-6E1CA89289DA}"/>
              </c:ext>
            </c:extLst>
          </c:dPt>
          <c:dPt>
            <c:idx val="3"/>
            <c:invertIfNegative val="0"/>
            <c:bubble3D val="0"/>
            <c:spPr>
              <a:solidFill>
                <a:srgbClr val="F79714"/>
              </a:solidFill>
              <a:ln>
                <a:noFill/>
              </a:ln>
              <a:effectLst/>
            </c:spPr>
            <c:extLst>
              <c:ext xmlns:c16="http://schemas.microsoft.com/office/drawing/2014/chart" uri="{C3380CC4-5D6E-409C-BE32-E72D297353CC}">
                <c16:uniqueId val="{00000007-F02A-40D0-BEC1-6E1CA89289DA}"/>
              </c:ext>
            </c:extLst>
          </c:dPt>
          <c:dPt>
            <c:idx val="4"/>
            <c:invertIfNegative val="0"/>
            <c:bubble3D val="0"/>
            <c:spPr>
              <a:solidFill>
                <a:srgbClr val="8382FF"/>
              </a:solidFill>
              <a:ln>
                <a:noFill/>
              </a:ln>
              <a:effectLst/>
            </c:spPr>
            <c:extLst>
              <c:ext xmlns:c16="http://schemas.microsoft.com/office/drawing/2014/chart" uri="{C3380CC4-5D6E-409C-BE32-E72D297353CC}">
                <c16:uniqueId val="{00000008-F02A-40D0-BEC1-6E1CA89289DA}"/>
              </c:ext>
            </c:extLst>
          </c:dPt>
          <c:dPt>
            <c:idx val="5"/>
            <c:invertIfNegative val="0"/>
            <c:bubble3D val="0"/>
            <c:spPr>
              <a:solidFill>
                <a:srgbClr val="70AD47"/>
              </a:solidFill>
              <a:ln>
                <a:noFill/>
              </a:ln>
              <a:effectLst/>
            </c:spPr>
            <c:extLst>
              <c:ext xmlns:c16="http://schemas.microsoft.com/office/drawing/2014/chart" uri="{C3380CC4-5D6E-409C-BE32-E72D297353CC}">
                <c16:uniqueId val="{00000009-F02A-40D0-BEC1-6E1CA89289DA}"/>
              </c:ext>
            </c:extLst>
          </c:dPt>
          <c:dPt>
            <c:idx val="6"/>
            <c:invertIfNegative val="0"/>
            <c:bubble3D val="0"/>
            <c:spPr>
              <a:solidFill>
                <a:srgbClr val="FAC172"/>
              </a:solidFill>
              <a:ln>
                <a:noFill/>
              </a:ln>
              <a:effectLst/>
            </c:spPr>
            <c:extLst>
              <c:ext xmlns:c16="http://schemas.microsoft.com/office/drawing/2014/chart" uri="{C3380CC4-5D6E-409C-BE32-E72D297353CC}">
                <c16:uniqueId val="{0000000A-F02A-40D0-BEC1-6E1CA89289DA}"/>
              </c:ext>
            </c:extLst>
          </c:dPt>
          <c:dPt>
            <c:idx val="7"/>
            <c:invertIfNegative val="0"/>
            <c:bubble3D val="0"/>
            <c:spPr>
              <a:solidFill>
                <a:srgbClr val="D0D3D9"/>
              </a:solidFill>
              <a:ln>
                <a:noFill/>
              </a:ln>
              <a:effectLst/>
            </c:spPr>
            <c:extLst>
              <c:ext xmlns:c16="http://schemas.microsoft.com/office/drawing/2014/chart" uri="{C3380CC4-5D6E-409C-BE32-E72D297353CC}">
                <c16:uniqueId val="{0000000B-F02A-40D0-BEC1-6E1CA89289DA}"/>
              </c:ext>
            </c:extLst>
          </c:dPt>
          <c:dPt>
            <c:idx val="8"/>
            <c:invertIfNegative val="0"/>
            <c:bubble3D val="0"/>
            <c:spPr>
              <a:solidFill>
                <a:srgbClr val="C7D8FF"/>
              </a:solidFill>
              <a:ln>
                <a:noFill/>
              </a:ln>
              <a:effectLst/>
            </c:spPr>
            <c:extLst>
              <c:ext xmlns:c16="http://schemas.microsoft.com/office/drawing/2014/chart" uri="{C3380CC4-5D6E-409C-BE32-E72D297353CC}">
                <c16:uniqueId val="{0000000C-F02A-40D0-BEC1-6E1CA89289DA}"/>
              </c:ext>
            </c:extLst>
          </c:dPt>
          <c:dPt>
            <c:idx val="9"/>
            <c:invertIfNegative val="0"/>
            <c:bubble3D val="0"/>
            <c:spPr>
              <a:solidFill>
                <a:srgbClr val="A9D18E"/>
              </a:solidFill>
              <a:ln>
                <a:noFill/>
              </a:ln>
              <a:effectLst/>
            </c:spPr>
            <c:extLst>
              <c:ext xmlns:c16="http://schemas.microsoft.com/office/drawing/2014/chart" uri="{C3380CC4-5D6E-409C-BE32-E72D297353CC}">
                <c16:uniqueId val="{0000000D-F02A-40D0-BEC1-6E1CA89289DA}"/>
              </c:ext>
            </c:extLst>
          </c:dPt>
          <c:dPt>
            <c:idx val="10"/>
            <c:invertIfNegative val="0"/>
            <c:bubble3D val="0"/>
            <c:spPr>
              <a:solidFill>
                <a:srgbClr val="AA97FF"/>
              </a:solidFill>
              <a:ln>
                <a:noFill/>
              </a:ln>
              <a:effectLst/>
            </c:spPr>
            <c:extLst>
              <c:ext xmlns:c16="http://schemas.microsoft.com/office/drawing/2014/chart" uri="{C3380CC4-5D6E-409C-BE32-E72D297353CC}">
                <c16:uniqueId val="{0000000E-F02A-40D0-BEC1-6E1CA89289DA}"/>
              </c:ext>
            </c:extLst>
          </c:dPt>
          <c:dPt>
            <c:idx val="11"/>
            <c:invertIfNegative val="0"/>
            <c:bubble3D val="0"/>
            <c:spPr>
              <a:solidFill>
                <a:srgbClr val="648D47"/>
              </a:solidFill>
              <a:ln>
                <a:noFill/>
              </a:ln>
              <a:effectLst/>
            </c:spPr>
            <c:extLst>
              <c:ext xmlns:c16="http://schemas.microsoft.com/office/drawing/2014/chart" uri="{C3380CC4-5D6E-409C-BE32-E72D297353CC}">
                <c16:uniqueId val="{0000000F-F02A-40D0-BEC1-6E1CA89289D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服饰/鞋帽</c:v>
                </c:pt>
                <c:pt idx="1">
                  <c:v>家纺/家饰/家居生活</c:v>
                </c:pt>
                <c:pt idx="2">
                  <c:v>家用电器</c:v>
                </c:pt>
                <c:pt idx="3">
                  <c:v>健康保健</c:v>
                </c:pt>
                <c:pt idx="4">
                  <c:v>美妆个护</c:v>
                </c:pt>
                <c:pt idx="5">
                  <c:v>母婴/童玩</c:v>
                </c:pt>
                <c:pt idx="6">
                  <c:v>食品生鲜</c:v>
                </c:pt>
                <c:pt idx="7">
                  <c:v>数码产品</c:v>
                </c:pt>
                <c:pt idx="8">
                  <c:v>箱包/服饰</c:v>
                </c:pt>
                <c:pt idx="9">
                  <c:v>运动户外</c:v>
                </c:pt>
                <c:pt idx="10">
                  <c:v>珠宝</c:v>
                </c:pt>
                <c:pt idx="11">
                  <c:v>其他</c:v>
                </c:pt>
              </c:strCache>
            </c:strRef>
          </c:cat>
          <c:val>
            <c:numRef>
              <c:f>Sheet1!$B$2:$B$13</c:f>
              <c:numCache>
                <c:formatCode>0.00%</c:formatCode>
                <c:ptCount val="12"/>
                <c:pt idx="0">
                  <c:v>0.54349999999999998</c:v>
                </c:pt>
                <c:pt idx="1">
                  <c:v>0.21740000000000001</c:v>
                </c:pt>
                <c:pt idx="2">
                  <c:v>3.6200000000000003E-2</c:v>
                </c:pt>
                <c:pt idx="3">
                  <c:v>7.2499999999999995E-2</c:v>
                </c:pt>
                <c:pt idx="4">
                  <c:v>0.34060000000000001</c:v>
                </c:pt>
                <c:pt idx="5">
                  <c:v>0.1014</c:v>
                </c:pt>
                <c:pt idx="6">
                  <c:v>9.4200000000000006E-2</c:v>
                </c:pt>
                <c:pt idx="7">
                  <c:v>5.8000000000000003E-2</c:v>
                </c:pt>
                <c:pt idx="8">
                  <c:v>0.3478</c:v>
                </c:pt>
                <c:pt idx="9">
                  <c:v>0.18840000000000001</c:v>
                </c:pt>
                <c:pt idx="10">
                  <c:v>6.5199999999999994E-2</c:v>
                </c:pt>
                <c:pt idx="11">
                  <c:v>0.1449</c:v>
                </c:pt>
              </c:numCache>
            </c:numRef>
          </c:val>
          <c:extLst>
            <c:ext xmlns:c16="http://schemas.microsoft.com/office/drawing/2014/chart" uri="{C3380CC4-5D6E-409C-BE32-E72D297353CC}">
              <c16:uniqueId val="{00000000-F02A-40D0-BEC1-6E1CA89289DA}"/>
            </c:ext>
          </c:extLst>
        </c:ser>
        <c:dLbls>
          <c:dLblPos val="outEnd"/>
          <c:showLegendKey val="0"/>
          <c:showVal val="1"/>
          <c:showCatName val="0"/>
          <c:showSerName val="0"/>
          <c:showPercent val="0"/>
          <c:showBubbleSize val="0"/>
        </c:dLbls>
        <c:gapWidth val="0"/>
        <c:overlap val="-27"/>
        <c:axId val="1591069264"/>
        <c:axId val="1591056784"/>
      </c:barChart>
      <c:catAx>
        <c:axId val="159106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591056784"/>
        <c:crosses val="autoZero"/>
        <c:auto val="1"/>
        <c:lblAlgn val="ctr"/>
        <c:lblOffset val="100"/>
        <c:noMultiLvlLbl val="0"/>
      </c:catAx>
      <c:valAx>
        <c:axId val="1591056784"/>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591069264"/>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b="1" dirty="0">
                <a:solidFill>
                  <a:srgbClr val="FFFF00"/>
                </a:solidFill>
              </a:rPr>
              <a:t>抖音</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0.10193756648587109"/>
          <c:y val="2.9567471412696705E-2"/>
          <c:w val="0.90500479822834645"/>
          <c:h val="0.49705874884993606"/>
        </c:manualLayout>
      </c:layout>
      <c:barChart>
        <c:barDir val="col"/>
        <c:grouping val="clustered"/>
        <c:varyColors val="0"/>
        <c:ser>
          <c:idx val="0"/>
          <c:order val="0"/>
          <c:tx>
            <c:strRef>
              <c:f>Sheet1!$B$1</c:f>
              <c:strCache>
                <c:ptCount val="1"/>
                <c:pt idx="0">
                  <c:v>抖音</c:v>
                </c:pt>
              </c:strCache>
            </c:strRef>
          </c:tx>
          <c:spPr>
            <a:solidFill>
              <a:srgbClr val="01AFEF"/>
            </a:solidFill>
            <a:ln>
              <a:noFill/>
            </a:ln>
            <a:effectLst/>
          </c:spPr>
          <c:invertIfNegative val="0"/>
          <c:dPt>
            <c:idx val="1"/>
            <c:invertIfNegative val="0"/>
            <c:bubble3D val="0"/>
            <c:spPr>
              <a:solidFill>
                <a:srgbClr val="FDC001"/>
              </a:solidFill>
              <a:ln>
                <a:noFill/>
              </a:ln>
              <a:effectLst/>
            </c:spPr>
            <c:extLst>
              <c:ext xmlns:c16="http://schemas.microsoft.com/office/drawing/2014/chart" uri="{C3380CC4-5D6E-409C-BE32-E72D297353CC}">
                <c16:uniqueId val="{00000004-FE31-48E7-897B-27D85139D93E}"/>
              </c:ext>
            </c:extLst>
          </c:dPt>
          <c:dPt>
            <c:idx val="2"/>
            <c:invertIfNegative val="0"/>
            <c:bubble3D val="0"/>
            <c:spPr>
              <a:solidFill>
                <a:srgbClr val="729DFF"/>
              </a:solidFill>
              <a:ln>
                <a:noFill/>
              </a:ln>
              <a:effectLst/>
            </c:spPr>
            <c:extLst>
              <c:ext xmlns:c16="http://schemas.microsoft.com/office/drawing/2014/chart" uri="{C3380CC4-5D6E-409C-BE32-E72D297353CC}">
                <c16:uniqueId val="{00000005-FE31-48E7-897B-27D85139D93E}"/>
              </c:ext>
            </c:extLst>
          </c:dPt>
          <c:dPt>
            <c:idx val="3"/>
            <c:invertIfNegative val="0"/>
            <c:bubble3D val="0"/>
            <c:spPr>
              <a:solidFill>
                <a:srgbClr val="F79714"/>
              </a:solidFill>
              <a:ln>
                <a:noFill/>
              </a:ln>
              <a:effectLst/>
            </c:spPr>
            <c:extLst>
              <c:ext xmlns:c16="http://schemas.microsoft.com/office/drawing/2014/chart" uri="{C3380CC4-5D6E-409C-BE32-E72D297353CC}">
                <c16:uniqueId val="{00000006-FE31-48E7-897B-27D85139D93E}"/>
              </c:ext>
            </c:extLst>
          </c:dPt>
          <c:dPt>
            <c:idx val="4"/>
            <c:invertIfNegative val="0"/>
            <c:bubble3D val="0"/>
            <c:spPr>
              <a:solidFill>
                <a:srgbClr val="8382FF"/>
              </a:solidFill>
              <a:ln>
                <a:noFill/>
              </a:ln>
              <a:effectLst/>
            </c:spPr>
            <c:extLst>
              <c:ext xmlns:c16="http://schemas.microsoft.com/office/drawing/2014/chart" uri="{C3380CC4-5D6E-409C-BE32-E72D297353CC}">
                <c16:uniqueId val="{00000007-FE31-48E7-897B-27D85139D93E}"/>
              </c:ext>
            </c:extLst>
          </c:dPt>
          <c:dPt>
            <c:idx val="5"/>
            <c:invertIfNegative val="0"/>
            <c:bubble3D val="0"/>
            <c:spPr>
              <a:solidFill>
                <a:srgbClr val="70AD47"/>
              </a:solidFill>
              <a:ln>
                <a:noFill/>
              </a:ln>
              <a:effectLst/>
            </c:spPr>
            <c:extLst>
              <c:ext xmlns:c16="http://schemas.microsoft.com/office/drawing/2014/chart" uri="{C3380CC4-5D6E-409C-BE32-E72D297353CC}">
                <c16:uniqueId val="{00000008-FE31-48E7-897B-27D85139D93E}"/>
              </c:ext>
            </c:extLst>
          </c:dPt>
          <c:dPt>
            <c:idx val="6"/>
            <c:invertIfNegative val="0"/>
            <c:bubble3D val="0"/>
            <c:spPr>
              <a:solidFill>
                <a:srgbClr val="FAC172"/>
              </a:solidFill>
              <a:ln>
                <a:noFill/>
              </a:ln>
              <a:effectLst/>
            </c:spPr>
            <c:extLst>
              <c:ext xmlns:c16="http://schemas.microsoft.com/office/drawing/2014/chart" uri="{C3380CC4-5D6E-409C-BE32-E72D297353CC}">
                <c16:uniqueId val="{00000009-FE31-48E7-897B-27D85139D93E}"/>
              </c:ext>
            </c:extLst>
          </c:dPt>
          <c:dPt>
            <c:idx val="7"/>
            <c:invertIfNegative val="0"/>
            <c:bubble3D val="0"/>
            <c:spPr>
              <a:solidFill>
                <a:srgbClr val="D0D3D9"/>
              </a:solidFill>
              <a:ln>
                <a:noFill/>
              </a:ln>
              <a:effectLst/>
            </c:spPr>
            <c:extLst>
              <c:ext xmlns:c16="http://schemas.microsoft.com/office/drawing/2014/chart" uri="{C3380CC4-5D6E-409C-BE32-E72D297353CC}">
                <c16:uniqueId val="{0000000A-FE31-48E7-897B-27D85139D93E}"/>
              </c:ext>
            </c:extLst>
          </c:dPt>
          <c:dPt>
            <c:idx val="8"/>
            <c:invertIfNegative val="0"/>
            <c:bubble3D val="0"/>
            <c:spPr>
              <a:solidFill>
                <a:srgbClr val="C7D8FF"/>
              </a:solidFill>
              <a:ln>
                <a:noFill/>
              </a:ln>
              <a:effectLst/>
            </c:spPr>
            <c:extLst>
              <c:ext xmlns:c16="http://schemas.microsoft.com/office/drawing/2014/chart" uri="{C3380CC4-5D6E-409C-BE32-E72D297353CC}">
                <c16:uniqueId val="{0000000B-FE31-48E7-897B-27D85139D93E}"/>
              </c:ext>
            </c:extLst>
          </c:dPt>
          <c:dPt>
            <c:idx val="9"/>
            <c:invertIfNegative val="0"/>
            <c:bubble3D val="0"/>
            <c:spPr>
              <a:solidFill>
                <a:srgbClr val="A9D18E"/>
              </a:solidFill>
              <a:ln>
                <a:noFill/>
              </a:ln>
              <a:effectLst/>
            </c:spPr>
            <c:extLst>
              <c:ext xmlns:c16="http://schemas.microsoft.com/office/drawing/2014/chart" uri="{C3380CC4-5D6E-409C-BE32-E72D297353CC}">
                <c16:uniqueId val="{0000000C-FE31-48E7-897B-27D85139D93E}"/>
              </c:ext>
            </c:extLst>
          </c:dPt>
          <c:dPt>
            <c:idx val="10"/>
            <c:invertIfNegative val="0"/>
            <c:bubble3D val="0"/>
            <c:spPr>
              <a:solidFill>
                <a:srgbClr val="AA97FF"/>
              </a:solidFill>
              <a:ln>
                <a:noFill/>
              </a:ln>
              <a:effectLst/>
            </c:spPr>
            <c:extLst>
              <c:ext xmlns:c16="http://schemas.microsoft.com/office/drawing/2014/chart" uri="{C3380CC4-5D6E-409C-BE32-E72D297353CC}">
                <c16:uniqueId val="{0000000D-FE31-48E7-897B-27D85139D93E}"/>
              </c:ext>
            </c:extLst>
          </c:dPt>
          <c:dPt>
            <c:idx val="11"/>
            <c:invertIfNegative val="0"/>
            <c:bubble3D val="0"/>
            <c:spPr>
              <a:solidFill>
                <a:srgbClr val="548235"/>
              </a:solidFill>
              <a:ln>
                <a:noFill/>
              </a:ln>
              <a:effectLst/>
            </c:spPr>
            <c:extLst>
              <c:ext xmlns:c16="http://schemas.microsoft.com/office/drawing/2014/chart" uri="{C3380CC4-5D6E-409C-BE32-E72D297353CC}">
                <c16:uniqueId val="{0000000E-FE31-48E7-897B-27D85139D93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服饰/鞋帽</c:v>
                </c:pt>
                <c:pt idx="1">
                  <c:v>家纺/家饰/家居生活</c:v>
                </c:pt>
                <c:pt idx="2">
                  <c:v>家用电器</c:v>
                </c:pt>
                <c:pt idx="3">
                  <c:v>健康保健</c:v>
                </c:pt>
                <c:pt idx="4">
                  <c:v>美妆个护</c:v>
                </c:pt>
                <c:pt idx="5">
                  <c:v>母婴/童玩</c:v>
                </c:pt>
                <c:pt idx="6">
                  <c:v>食品生鲜</c:v>
                </c:pt>
                <c:pt idx="7">
                  <c:v>数码产品</c:v>
                </c:pt>
                <c:pt idx="8">
                  <c:v>箱包/服饰</c:v>
                </c:pt>
                <c:pt idx="9">
                  <c:v>运动户外</c:v>
                </c:pt>
                <c:pt idx="10">
                  <c:v>珠宝</c:v>
                </c:pt>
                <c:pt idx="11">
                  <c:v>其他</c:v>
                </c:pt>
              </c:strCache>
            </c:strRef>
          </c:cat>
          <c:val>
            <c:numRef>
              <c:f>Sheet1!$B$2:$B$13</c:f>
              <c:numCache>
                <c:formatCode>0.00%</c:formatCode>
                <c:ptCount val="12"/>
                <c:pt idx="0">
                  <c:v>0.40789999999999998</c:v>
                </c:pt>
                <c:pt idx="1">
                  <c:v>0.1711</c:v>
                </c:pt>
                <c:pt idx="2">
                  <c:v>7.8899999999999998E-2</c:v>
                </c:pt>
                <c:pt idx="3">
                  <c:v>0.1053</c:v>
                </c:pt>
                <c:pt idx="4">
                  <c:v>0.34870000000000001</c:v>
                </c:pt>
                <c:pt idx="5">
                  <c:v>0.1118</c:v>
                </c:pt>
                <c:pt idx="6">
                  <c:v>0.25</c:v>
                </c:pt>
                <c:pt idx="7">
                  <c:v>7.8899999999999998E-2</c:v>
                </c:pt>
                <c:pt idx="8">
                  <c:v>0.26319999999999999</c:v>
                </c:pt>
                <c:pt idx="9">
                  <c:v>0.17760000000000001</c:v>
                </c:pt>
                <c:pt idx="10">
                  <c:v>5.2600000000000001E-2</c:v>
                </c:pt>
                <c:pt idx="11">
                  <c:v>0.1118</c:v>
                </c:pt>
              </c:numCache>
            </c:numRef>
          </c:val>
          <c:extLst>
            <c:ext xmlns:c16="http://schemas.microsoft.com/office/drawing/2014/chart" uri="{C3380CC4-5D6E-409C-BE32-E72D297353CC}">
              <c16:uniqueId val="{00000000-FE31-48E7-897B-27D85139D93E}"/>
            </c:ext>
          </c:extLst>
        </c:ser>
        <c:dLbls>
          <c:dLblPos val="outEnd"/>
          <c:showLegendKey val="0"/>
          <c:showVal val="1"/>
          <c:showCatName val="0"/>
          <c:showSerName val="0"/>
          <c:showPercent val="0"/>
          <c:showBubbleSize val="0"/>
        </c:dLbls>
        <c:gapWidth val="1"/>
        <c:overlap val="-23"/>
        <c:axId val="2124995488"/>
        <c:axId val="2125012544"/>
      </c:barChart>
      <c:catAx>
        <c:axId val="212499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125012544"/>
        <c:crosses val="autoZero"/>
        <c:auto val="1"/>
        <c:lblAlgn val="ctr"/>
        <c:lblOffset val="100"/>
        <c:noMultiLvlLbl val="0"/>
      </c:catAx>
      <c:valAx>
        <c:axId val="2125012544"/>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124995488"/>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b="1" dirty="0">
                <a:solidFill>
                  <a:srgbClr val="FFFF00"/>
                </a:solidFill>
              </a:rPr>
              <a:t>快手</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0.11296796129247734"/>
          <c:y val="4.6863788102455027E-2"/>
          <c:w val="0.90500479822834645"/>
          <c:h val="0.49705874884993606"/>
        </c:manualLayout>
      </c:layout>
      <c:barChart>
        <c:barDir val="col"/>
        <c:grouping val="clustered"/>
        <c:varyColors val="0"/>
        <c:ser>
          <c:idx val="0"/>
          <c:order val="0"/>
          <c:tx>
            <c:strRef>
              <c:f>Sheet1!$B$1</c:f>
              <c:strCache>
                <c:ptCount val="1"/>
                <c:pt idx="0">
                  <c:v>快手</c:v>
                </c:pt>
              </c:strCache>
            </c:strRef>
          </c:tx>
          <c:spPr>
            <a:solidFill>
              <a:srgbClr val="01AFEF"/>
            </a:solidFill>
            <a:ln>
              <a:noFill/>
            </a:ln>
            <a:effectLst/>
          </c:spPr>
          <c:invertIfNegative val="0"/>
          <c:dPt>
            <c:idx val="1"/>
            <c:invertIfNegative val="0"/>
            <c:bubble3D val="0"/>
            <c:spPr>
              <a:solidFill>
                <a:srgbClr val="FDC001"/>
              </a:solidFill>
              <a:ln>
                <a:noFill/>
              </a:ln>
              <a:effectLst/>
            </c:spPr>
            <c:extLst>
              <c:ext xmlns:c16="http://schemas.microsoft.com/office/drawing/2014/chart" uri="{C3380CC4-5D6E-409C-BE32-E72D297353CC}">
                <c16:uniqueId val="{00000004-FE31-48E7-897B-27D85139D93E}"/>
              </c:ext>
            </c:extLst>
          </c:dPt>
          <c:dPt>
            <c:idx val="2"/>
            <c:invertIfNegative val="0"/>
            <c:bubble3D val="0"/>
            <c:spPr>
              <a:solidFill>
                <a:srgbClr val="729DFF"/>
              </a:solidFill>
              <a:ln>
                <a:noFill/>
              </a:ln>
              <a:effectLst/>
            </c:spPr>
            <c:extLst>
              <c:ext xmlns:c16="http://schemas.microsoft.com/office/drawing/2014/chart" uri="{C3380CC4-5D6E-409C-BE32-E72D297353CC}">
                <c16:uniqueId val="{00000005-FE31-48E7-897B-27D85139D93E}"/>
              </c:ext>
            </c:extLst>
          </c:dPt>
          <c:dPt>
            <c:idx val="3"/>
            <c:invertIfNegative val="0"/>
            <c:bubble3D val="0"/>
            <c:spPr>
              <a:solidFill>
                <a:srgbClr val="F79714"/>
              </a:solidFill>
              <a:ln>
                <a:noFill/>
              </a:ln>
              <a:effectLst/>
            </c:spPr>
            <c:extLst>
              <c:ext xmlns:c16="http://schemas.microsoft.com/office/drawing/2014/chart" uri="{C3380CC4-5D6E-409C-BE32-E72D297353CC}">
                <c16:uniqueId val="{00000006-FE31-48E7-897B-27D85139D93E}"/>
              </c:ext>
            </c:extLst>
          </c:dPt>
          <c:dPt>
            <c:idx val="4"/>
            <c:invertIfNegative val="0"/>
            <c:bubble3D val="0"/>
            <c:spPr>
              <a:solidFill>
                <a:srgbClr val="8382FF"/>
              </a:solidFill>
              <a:ln>
                <a:noFill/>
              </a:ln>
              <a:effectLst/>
            </c:spPr>
            <c:extLst>
              <c:ext xmlns:c16="http://schemas.microsoft.com/office/drawing/2014/chart" uri="{C3380CC4-5D6E-409C-BE32-E72D297353CC}">
                <c16:uniqueId val="{00000007-FE31-48E7-897B-27D85139D93E}"/>
              </c:ext>
            </c:extLst>
          </c:dPt>
          <c:dPt>
            <c:idx val="5"/>
            <c:invertIfNegative val="0"/>
            <c:bubble3D val="0"/>
            <c:spPr>
              <a:solidFill>
                <a:srgbClr val="70AD47"/>
              </a:solidFill>
              <a:ln>
                <a:noFill/>
              </a:ln>
              <a:effectLst/>
            </c:spPr>
            <c:extLst>
              <c:ext xmlns:c16="http://schemas.microsoft.com/office/drawing/2014/chart" uri="{C3380CC4-5D6E-409C-BE32-E72D297353CC}">
                <c16:uniqueId val="{00000008-FE31-48E7-897B-27D85139D93E}"/>
              </c:ext>
            </c:extLst>
          </c:dPt>
          <c:dPt>
            <c:idx val="6"/>
            <c:invertIfNegative val="0"/>
            <c:bubble3D val="0"/>
            <c:spPr>
              <a:solidFill>
                <a:srgbClr val="FAC172"/>
              </a:solidFill>
              <a:ln>
                <a:noFill/>
              </a:ln>
              <a:effectLst/>
            </c:spPr>
            <c:extLst>
              <c:ext xmlns:c16="http://schemas.microsoft.com/office/drawing/2014/chart" uri="{C3380CC4-5D6E-409C-BE32-E72D297353CC}">
                <c16:uniqueId val="{00000009-FE31-48E7-897B-27D85139D93E}"/>
              </c:ext>
            </c:extLst>
          </c:dPt>
          <c:dPt>
            <c:idx val="7"/>
            <c:invertIfNegative val="0"/>
            <c:bubble3D val="0"/>
            <c:spPr>
              <a:solidFill>
                <a:srgbClr val="D0D3D9"/>
              </a:solidFill>
              <a:ln>
                <a:noFill/>
              </a:ln>
              <a:effectLst/>
            </c:spPr>
            <c:extLst>
              <c:ext xmlns:c16="http://schemas.microsoft.com/office/drawing/2014/chart" uri="{C3380CC4-5D6E-409C-BE32-E72D297353CC}">
                <c16:uniqueId val="{0000000A-FE31-48E7-897B-27D85139D93E}"/>
              </c:ext>
            </c:extLst>
          </c:dPt>
          <c:dPt>
            <c:idx val="8"/>
            <c:invertIfNegative val="0"/>
            <c:bubble3D val="0"/>
            <c:spPr>
              <a:solidFill>
                <a:srgbClr val="C7D8FF"/>
              </a:solidFill>
              <a:ln>
                <a:noFill/>
              </a:ln>
              <a:effectLst/>
            </c:spPr>
            <c:extLst>
              <c:ext xmlns:c16="http://schemas.microsoft.com/office/drawing/2014/chart" uri="{C3380CC4-5D6E-409C-BE32-E72D297353CC}">
                <c16:uniqueId val="{0000000B-FE31-48E7-897B-27D85139D93E}"/>
              </c:ext>
            </c:extLst>
          </c:dPt>
          <c:dPt>
            <c:idx val="9"/>
            <c:invertIfNegative val="0"/>
            <c:bubble3D val="0"/>
            <c:spPr>
              <a:solidFill>
                <a:srgbClr val="A9D18E"/>
              </a:solidFill>
              <a:ln>
                <a:noFill/>
              </a:ln>
              <a:effectLst/>
            </c:spPr>
            <c:extLst>
              <c:ext xmlns:c16="http://schemas.microsoft.com/office/drawing/2014/chart" uri="{C3380CC4-5D6E-409C-BE32-E72D297353CC}">
                <c16:uniqueId val="{0000000C-FE31-48E7-897B-27D85139D93E}"/>
              </c:ext>
            </c:extLst>
          </c:dPt>
          <c:dPt>
            <c:idx val="10"/>
            <c:invertIfNegative val="0"/>
            <c:bubble3D val="0"/>
            <c:spPr>
              <a:solidFill>
                <a:srgbClr val="AA97FF"/>
              </a:solidFill>
              <a:ln>
                <a:noFill/>
              </a:ln>
              <a:effectLst/>
            </c:spPr>
            <c:extLst>
              <c:ext xmlns:c16="http://schemas.microsoft.com/office/drawing/2014/chart" uri="{C3380CC4-5D6E-409C-BE32-E72D297353CC}">
                <c16:uniqueId val="{0000000D-FE31-48E7-897B-27D85139D93E}"/>
              </c:ext>
            </c:extLst>
          </c:dPt>
          <c:dPt>
            <c:idx val="11"/>
            <c:invertIfNegative val="0"/>
            <c:bubble3D val="0"/>
            <c:spPr>
              <a:solidFill>
                <a:srgbClr val="548235"/>
              </a:solidFill>
              <a:ln>
                <a:noFill/>
              </a:ln>
              <a:effectLst/>
            </c:spPr>
            <c:extLst>
              <c:ext xmlns:c16="http://schemas.microsoft.com/office/drawing/2014/chart" uri="{C3380CC4-5D6E-409C-BE32-E72D297353CC}">
                <c16:uniqueId val="{0000000E-FE31-48E7-897B-27D85139D93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服饰/鞋帽</c:v>
                </c:pt>
                <c:pt idx="1">
                  <c:v>家纺/家饰/家居生活</c:v>
                </c:pt>
                <c:pt idx="2">
                  <c:v>家用电器</c:v>
                </c:pt>
                <c:pt idx="3">
                  <c:v>健康保健</c:v>
                </c:pt>
                <c:pt idx="4">
                  <c:v>美妆个护</c:v>
                </c:pt>
                <c:pt idx="5">
                  <c:v>母婴/童玩</c:v>
                </c:pt>
                <c:pt idx="6">
                  <c:v>食品生鲜</c:v>
                </c:pt>
                <c:pt idx="7">
                  <c:v>数码产品</c:v>
                </c:pt>
                <c:pt idx="8">
                  <c:v>箱包/服饰</c:v>
                </c:pt>
                <c:pt idx="9">
                  <c:v>运动户外</c:v>
                </c:pt>
                <c:pt idx="10">
                  <c:v>珠宝</c:v>
                </c:pt>
                <c:pt idx="11">
                  <c:v>其他</c:v>
                </c:pt>
              </c:strCache>
            </c:strRef>
          </c:cat>
          <c:val>
            <c:numRef>
              <c:f>Sheet1!$B$2:$B$13</c:f>
              <c:numCache>
                <c:formatCode>0.00%</c:formatCode>
                <c:ptCount val="12"/>
                <c:pt idx="0">
                  <c:v>0.45100000000000001</c:v>
                </c:pt>
                <c:pt idx="1">
                  <c:v>0.1961</c:v>
                </c:pt>
                <c:pt idx="2">
                  <c:v>3.9199999999999999E-2</c:v>
                </c:pt>
                <c:pt idx="3">
                  <c:v>5.8799999999999998E-2</c:v>
                </c:pt>
                <c:pt idx="4">
                  <c:v>0.22550000000000001</c:v>
                </c:pt>
                <c:pt idx="5">
                  <c:v>0.10780000000000001</c:v>
                </c:pt>
                <c:pt idx="6">
                  <c:v>0.25490000000000002</c:v>
                </c:pt>
                <c:pt idx="7">
                  <c:v>0.10780000000000001</c:v>
                </c:pt>
                <c:pt idx="8">
                  <c:v>0.2843</c:v>
                </c:pt>
                <c:pt idx="9">
                  <c:v>8.8200000000000001E-2</c:v>
                </c:pt>
                <c:pt idx="10">
                  <c:v>8.8200000000000001E-2</c:v>
                </c:pt>
                <c:pt idx="11">
                  <c:v>0.13730000000000001</c:v>
                </c:pt>
              </c:numCache>
            </c:numRef>
          </c:val>
          <c:extLst>
            <c:ext xmlns:c16="http://schemas.microsoft.com/office/drawing/2014/chart" uri="{C3380CC4-5D6E-409C-BE32-E72D297353CC}">
              <c16:uniqueId val="{00000000-FE31-48E7-897B-27D85139D93E}"/>
            </c:ext>
          </c:extLst>
        </c:ser>
        <c:dLbls>
          <c:dLblPos val="outEnd"/>
          <c:showLegendKey val="0"/>
          <c:showVal val="1"/>
          <c:showCatName val="0"/>
          <c:showSerName val="0"/>
          <c:showPercent val="0"/>
          <c:showBubbleSize val="0"/>
        </c:dLbls>
        <c:gapWidth val="1"/>
        <c:overlap val="-23"/>
        <c:axId val="2124995488"/>
        <c:axId val="2125012544"/>
      </c:barChart>
      <c:catAx>
        <c:axId val="212499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125012544"/>
        <c:crosses val="autoZero"/>
        <c:auto val="1"/>
        <c:lblAlgn val="ctr"/>
        <c:lblOffset val="100"/>
        <c:noMultiLvlLbl val="0"/>
      </c:catAx>
      <c:valAx>
        <c:axId val="2125012544"/>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124995488"/>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b="1" dirty="0">
                <a:solidFill>
                  <a:srgbClr val="FFFF00"/>
                </a:solidFill>
              </a:rPr>
              <a:t>微博导购</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0.10193756648587109"/>
          <c:y val="2.9567471412696705E-2"/>
          <c:w val="0.90500479822834645"/>
          <c:h val="0.49705874884993606"/>
        </c:manualLayout>
      </c:layout>
      <c:barChart>
        <c:barDir val="col"/>
        <c:grouping val="clustered"/>
        <c:varyColors val="0"/>
        <c:ser>
          <c:idx val="0"/>
          <c:order val="0"/>
          <c:tx>
            <c:strRef>
              <c:f>Sheet1!$B$1</c:f>
              <c:strCache>
                <c:ptCount val="1"/>
                <c:pt idx="0">
                  <c:v>微博导购</c:v>
                </c:pt>
              </c:strCache>
            </c:strRef>
          </c:tx>
          <c:spPr>
            <a:solidFill>
              <a:srgbClr val="01AFEF"/>
            </a:solidFill>
            <a:ln>
              <a:noFill/>
            </a:ln>
            <a:effectLst/>
          </c:spPr>
          <c:invertIfNegative val="0"/>
          <c:dPt>
            <c:idx val="1"/>
            <c:invertIfNegative val="0"/>
            <c:bubble3D val="0"/>
            <c:spPr>
              <a:solidFill>
                <a:srgbClr val="FDC001"/>
              </a:solidFill>
              <a:ln>
                <a:noFill/>
              </a:ln>
              <a:effectLst/>
            </c:spPr>
            <c:extLst>
              <c:ext xmlns:c16="http://schemas.microsoft.com/office/drawing/2014/chart" uri="{C3380CC4-5D6E-409C-BE32-E72D297353CC}">
                <c16:uniqueId val="{00000004-FE31-48E7-897B-27D85139D93E}"/>
              </c:ext>
            </c:extLst>
          </c:dPt>
          <c:dPt>
            <c:idx val="2"/>
            <c:invertIfNegative val="0"/>
            <c:bubble3D val="0"/>
            <c:spPr>
              <a:solidFill>
                <a:srgbClr val="729DFF"/>
              </a:solidFill>
              <a:ln>
                <a:noFill/>
              </a:ln>
              <a:effectLst/>
            </c:spPr>
            <c:extLst>
              <c:ext xmlns:c16="http://schemas.microsoft.com/office/drawing/2014/chart" uri="{C3380CC4-5D6E-409C-BE32-E72D297353CC}">
                <c16:uniqueId val="{00000005-FE31-48E7-897B-27D85139D93E}"/>
              </c:ext>
            </c:extLst>
          </c:dPt>
          <c:dPt>
            <c:idx val="3"/>
            <c:invertIfNegative val="0"/>
            <c:bubble3D val="0"/>
            <c:spPr>
              <a:solidFill>
                <a:srgbClr val="F79714"/>
              </a:solidFill>
              <a:ln>
                <a:noFill/>
              </a:ln>
              <a:effectLst/>
            </c:spPr>
            <c:extLst>
              <c:ext xmlns:c16="http://schemas.microsoft.com/office/drawing/2014/chart" uri="{C3380CC4-5D6E-409C-BE32-E72D297353CC}">
                <c16:uniqueId val="{00000006-FE31-48E7-897B-27D85139D93E}"/>
              </c:ext>
            </c:extLst>
          </c:dPt>
          <c:dPt>
            <c:idx val="4"/>
            <c:invertIfNegative val="0"/>
            <c:bubble3D val="0"/>
            <c:spPr>
              <a:solidFill>
                <a:srgbClr val="8382FF"/>
              </a:solidFill>
              <a:ln>
                <a:noFill/>
              </a:ln>
              <a:effectLst/>
            </c:spPr>
            <c:extLst>
              <c:ext xmlns:c16="http://schemas.microsoft.com/office/drawing/2014/chart" uri="{C3380CC4-5D6E-409C-BE32-E72D297353CC}">
                <c16:uniqueId val="{00000007-FE31-48E7-897B-27D85139D93E}"/>
              </c:ext>
            </c:extLst>
          </c:dPt>
          <c:dPt>
            <c:idx val="5"/>
            <c:invertIfNegative val="0"/>
            <c:bubble3D val="0"/>
            <c:spPr>
              <a:solidFill>
                <a:srgbClr val="70AD47"/>
              </a:solidFill>
              <a:ln>
                <a:noFill/>
              </a:ln>
              <a:effectLst/>
            </c:spPr>
            <c:extLst>
              <c:ext xmlns:c16="http://schemas.microsoft.com/office/drawing/2014/chart" uri="{C3380CC4-5D6E-409C-BE32-E72D297353CC}">
                <c16:uniqueId val="{00000008-FE31-48E7-897B-27D85139D93E}"/>
              </c:ext>
            </c:extLst>
          </c:dPt>
          <c:dPt>
            <c:idx val="6"/>
            <c:invertIfNegative val="0"/>
            <c:bubble3D val="0"/>
            <c:spPr>
              <a:solidFill>
                <a:srgbClr val="FAC172"/>
              </a:solidFill>
              <a:ln>
                <a:noFill/>
              </a:ln>
              <a:effectLst/>
            </c:spPr>
            <c:extLst>
              <c:ext xmlns:c16="http://schemas.microsoft.com/office/drawing/2014/chart" uri="{C3380CC4-5D6E-409C-BE32-E72D297353CC}">
                <c16:uniqueId val="{00000009-FE31-48E7-897B-27D85139D93E}"/>
              </c:ext>
            </c:extLst>
          </c:dPt>
          <c:dPt>
            <c:idx val="7"/>
            <c:invertIfNegative val="0"/>
            <c:bubble3D val="0"/>
            <c:spPr>
              <a:solidFill>
                <a:srgbClr val="D0D3D9"/>
              </a:solidFill>
              <a:ln>
                <a:noFill/>
              </a:ln>
              <a:effectLst/>
            </c:spPr>
            <c:extLst>
              <c:ext xmlns:c16="http://schemas.microsoft.com/office/drawing/2014/chart" uri="{C3380CC4-5D6E-409C-BE32-E72D297353CC}">
                <c16:uniqueId val="{0000000A-FE31-48E7-897B-27D85139D93E}"/>
              </c:ext>
            </c:extLst>
          </c:dPt>
          <c:dPt>
            <c:idx val="8"/>
            <c:invertIfNegative val="0"/>
            <c:bubble3D val="0"/>
            <c:spPr>
              <a:solidFill>
                <a:srgbClr val="C7D8FF"/>
              </a:solidFill>
              <a:ln>
                <a:noFill/>
              </a:ln>
              <a:effectLst/>
            </c:spPr>
            <c:extLst>
              <c:ext xmlns:c16="http://schemas.microsoft.com/office/drawing/2014/chart" uri="{C3380CC4-5D6E-409C-BE32-E72D297353CC}">
                <c16:uniqueId val="{0000000B-FE31-48E7-897B-27D85139D93E}"/>
              </c:ext>
            </c:extLst>
          </c:dPt>
          <c:dPt>
            <c:idx val="9"/>
            <c:invertIfNegative val="0"/>
            <c:bubble3D val="0"/>
            <c:spPr>
              <a:solidFill>
                <a:srgbClr val="A9D18E"/>
              </a:solidFill>
              <a:ln>
                <a:noFill/>
              </a:ln>
              <a:effectLst/>
            </c:spPr>
            <c:extLst>
              <c:ext xmlns:c16="http://schemas.microsoft.com/office/drawing/2014/chart" uri="{C3380CC4-5D6E-409C-BE32-E72D297353CC}">
                <c16:uniqueId val="{0000000C-FE31-48E7-897B-27D85139D93E}"/>
              </c:ext>
            </c:extLst>
          </c:dPt>
          <c:dPt>
            <c:idx val="10"/>
            <c:invertIfNegative val="0"/>
            <c:bubble3D val="0"/>
            <c:spPr>
              <a:solidFill>
                <a:srgbClr val="AA97FF"/>
              </a:solidFill>
              <a:ln>
                <a:noFill/>
              </a:ln>
              <a:effectLst/>
            </c:spPr>
            <c:extLst>
              <c:ext xmlns:c16="http://schemas.microsoft.com/office/drawing/2014/chart" uri="{C3380CC4-5D6E-409C-BE32-E72D297353CC}">
                <c16:uniqueId val="{0000000D-FE31-48E7-897B-27D85139D93E}"/>
              </c:ext>
            </c:extLst>
          </c:dPt>
          <c:dPt>
            <c:idx val="11"/>
            <c:invertIfNegative val="0"/>
            <c:bubble3D val="0"/>
            <c:spPr>
              <a:solidFill>
                <a:srgbClr val="548235"/>
              </a:solidFill>
              <a:ln>
                <a:noFill/>
              </a:ln>
              <a:effectLst/>
            </c:spPr>
            <c:extLst>
              <c:ext xmlns:c16="http://schemas.microsoft.com/office/drawing/2014/chart" uri="{C3380CC4-5D6E-409C-BE32-E72D297353CC}">
                <c16:uniqueId val="{0000000E-FE31-48E7-897B-27D85139D93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服饰/鞋帽</c:v>
                </c:pt>
                <c:pt idx="1">
                  <c:v>家纺/家饰/家居生活</c:v>
                </c:pt>
                <c:pt idx="2">
                  <c:v>家用电器</c:v>
                </c:pt>
                <c:pt idx="3">
                  <c:v>健康保健</c:v>
                </c:pt>
                <c:pt idx="4">
                  <c:v>美妆个护</c:v>
                </c:pt>
                <c:pt idx="5">
                  <c:v>母婴/童玩</c:v>
                </c:pt>
                <c:pt idx="6">
                  <c:v>食品生鲜</c:v>
                </c:pt>
                <c:pt idx="7">
                  <c:v>数码产品</c:v>
                </c:pt>
                <c:pt idx="8">
                  <c:v>箱包/服饰</c:v>
                </c:pt>
                <c:pt idx="9">
                  <c:v>运动户外</c:v>
                </c:pt>
                <c:pt idx="10">
                  <c:v>珠宝</c:v>
                </c:pt>
                <c:pt idx="11">
                  <c:v>其他</c:v>
                </c:pt>
              </c:strCache>
            </c:strRef>
          </c:cat>
          <c:val>
            <c:numRef>
              <c:f>Sheet1!$B$2:$B$13</c:f>
              <c:numCache>
                <c:formatCode>0.00%</c:formatCode>
                <c:ptCount val="12"/>
                <c:pt idx="0">
                  <c:v>0.3</c:v>
                </c:pt>
                <c:pt idx="1">
                  <c:v>0.6</c:v>
                </c:pt>
                <c:pt idx="2">
                  <c:v>0.1</c:v>
                </c:pt>
                <c:pt idx="3">
                  <c:v>0.1</c:v>
                </c:pt>
                <c:pt idx="4">
                  <c:v>0.3</c:v>
                </c:pt>
                <c:pt idx="5">
                  <c:v>0</c:v>
                </c:pt>
                <c:pt idx="6">
                  <c:v>0.4</c:v>
                </c:pt>
                <c:pt idx="7">
                  <c:v>0.1</c:v>
                </c:pt>
                <c:pt idx="8">
                  <c:v>0.4</c:v>
                </c:pt>
                <c:pt idx="9">
                  <c:v>0.3</c:v>
                </c:pt>
                <c:pt idx="10">
                  <c:v>0.3</c:v>
                </c:pt>
                <c:pt idx="11">
                  <c:v>0.2</c:v>
                </c:pt>
              </c:numCache>
            </c:numRef>
          </c:val>
          <c:extLst>
            <c:ext xmlns:c16="http://schemas.microsoft.com/office/drawing/2014/chart" uri="{C3380CC4-5D6E-409C-BE32-E72D297353CC}">
              <c16:uniqueId val="{00000000-FE31-48E7-897B-27D85139D93E}"/>
            </c:ext>
          </c:extLst>
        </c:ser>
        <c:dLbls>
          <c:dLblPos val="outEnd"/>
          <c:showLegendKey val="0"/>
          <c:showVal val="1"/>
          <c:showCatName val="0"/>
          <c:showSerName val="0"/>
          <c:showPercent val="0"/>
          <c:showBubbleSize val="0"/>
        </c:dLbls>
        <c:gapWidth val="1"/>
        <c:overlap val="-23"/>
        <c:axId val="2124995488"/>
        <c:axId val="2125012544"/>
      </c:barChart>
      <c:catAx>
        <c:axId val="212499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125012544"/>
        <c:crosses val="autoZero"/>
        <c:auto val="1"/>
        <c:lblAlgn val="ctr"/>
        <c:lblOffset val="100"/>
        <c:noMultiLvlLbl val="0"/>
      </c:catAx>
      <c:valAx>
        <c:axId val="2125012544"/>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124995488"/>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b="1" dirty="0">
                <a:solidFill>
                  <a:srgbClr val="FFFF00"/>
                </a:solidFill>
              </a:rPr>
              <a:t>小红书</a:t>
            </a:r>
          </a:p>
        </c:rich>
      </c:tx>
      <c:layout>
        <c:manualLayout>
          <c:xMode val="edge"/>
          <c:yMode val="edge"/>
          <c:x val="0.48756752957183169"/>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0.10193756648587109"/>
          <c:y val="2.9567471412696705E-2"/>
          <c:w val="0.90500479822834645"/>
          <c:h val="0.49705874884993606"/>
        </c:manualLayout>
      </c:layout>
      <c:barChart>
        <c:barDir val="col"/>
        <c:grouping val="clustered"/>
        <c:varyColors val="0"/>
        <c:ser>
          <c:idx val="0"/>
          <c:order val="0"/>
          <c:tx>
            <c:strRef>
              <c:f>Sheet1!$B$1</c:f>
              <c:strCache>
                <c:ptCount val="1"/>
                <c:pt idx="0">
                  <c:v>小红书</c:v>
                </c:pt>
              </c:strCache>
            </c:strRef>
          </c:tx>
          <c:spPr>
            <a:solidFill>
              <a:srgbClr val="01AFEF"/>
            </a:solidFill>
            <a:ln>
              <a:noFill/>
            </a:ln>
            <a:effectLst/>
          </c:spPr>
          <c:invertIfNegative val="0"/>
          <c:dPt>
            <c:idx val="1"/>
            <c:invertIfNegative val="0"/>
            <c:bubble3D val="0"/>
            <c:spPr>
              <a:solidFill>
                <a:srgbClr val="FDC001"/>
              </a:solidFill>
              <a:ln>
                <a:noFill/>
              </a:ln>
              <a:effectLst/>
            </c:spPr>
            <c:extLst>
              <c:ext xmlns:c16="http://schemas.microsoft.com/office/drawing/2014/chart" uri="{C3380CC4-5D6E-409C-BE32-E72D297353CC}">
                <c16:uniqueId val="{00000004-FE31-48E7-897B-27D85139D93E}"/>
              </c:ext>
            </c:extLst>
          </c:dPt>
          <c:dPt>
            <c:idx val="2"/>
            <c:invertIfNegative val="0"/>
            <c:bubble3D val="0"/>
            <c:spPr>
              <a:solidFill>
                <a:srgbClr val="729DFF"/>
              </a:solidFill>
              <a:ln>
                <a:noFill/>
              </a:ln>
              <a:effectLst/>
            </c:spPr>
            <c:extLst>
              <c:ext xmlns:c16="http://schemas.microsoft.com/office/drawing/2014/chart" uri="{C3380CC4-5D6E-409C-BE32-E72D297353CC}">
                <c16:uniqueId val="{00000005-FE31-48E7-897B-27D85139D93E}"/>
              </c:ext>
            </c:extLst>
          </c:dPt>
          <c:dPt>
            <c:idx val="3"/>
            <c:invertIfNegative val="0"/>
            <c:bubble3D val="0"/>
            <c:spPr>
              <a:solidFill>
                <a:srgbClr val="F79714"/>
              </a:solidFill>
              <a:ln>
                <a:noFill/>
              </a:ln>
              <a:effectLst/>
            </c:spPr>
            <c:extLst>
              <c:ext xmlns:c16="http://schemas.microsoft.com/office/drawing/2014/chart" uri="{C3380CC4-5D6E-409C-BE32-E72D297353CC}">
                <c16:uniqueId val="{00000006-FE31-48E7-897B-27D85139D93E}"/>
              </c:ext>
            </c:extLst>
          </c:dPt>
          <c:dPt>
            <c:idx val="4"/>
            <c:invertIfNegative val="0"/>
            <c:bubble3D val="0"/>
            <c:spPr>
              <a:solidFill>
                <a:srgbClr val="8382FF"/>
              </a:solidFill>
              <a:ln>
                <a:noFill/>
              </a:ln>
              <a:effectLst/>
            </c:spPr>
            <c:extLst>
              <c:ext xmlns:c16="http://schemas.microsoft.com/office/drawing/2014/chart" uri="{C3380CC4-5D6E-409C-BE32-E72D297353CC}">
                <c16:uniqueId val="{00000007-FE31-48E7-897B-27D85139D93E}"/>
              </c:ext>
            </c:extLst>
          </c:dPt>
          <c:dPt>
            <c:idx val="5"/>
            <c:invertIfNegative val="0"/>
            <c:bubble3D val="0"/>
            <c:spPr>
              <a:solidFill>
                <a:srgbClr val="70AD47"/>
              </a:solidFill>
              <a:ln>
                <a:noFill/>
              </a:ln>
              <a:effectLst/>
            </c:spPr>
            <c:extLst>
              <c:ext xmlns:c16="http://schemas.microsoft.com/office/drawing/2014/chart" uri="{C3380CC4-5D6E-409C-BE32-E72D297353CC}">
                <c16:uniqueId val="{00000008-FE31-48E7-897B-27D85139D93E}"/>
              </c:ext>
            </c:extLst>
          </c:dPt>
          <c:dPt>
            <c:idx val="6"/>
            <c:invertIfNegative val="0"/>
            <c:bubble3D val="0"/>
            <c:spPr>
              <a:solidFill>
                <a:srgbClr val="FAC172"/>
              </a:solidFill>
              <a:ln>
                <a:noFill/>
              </a:ln>
              <a:effectLst/>
            </c:spPr>
            <c:extLst>
              <c:ext xmlns:c16="http://schemas.microsoft.com/office/drawing/2014/chart" uri="{C3380CC4-5D6E-409C-BE32-E72D297353CC}">
                <c16:uniqueId val="{00000009-FE31-48E7-897B-27D85139D93E}"/>
              </c:ext>
            </c:extLst>
          </c:dPt>
          <c:dPt>
            <c:idx val="7"/>
            <c:invertIfNegative val="0"/>
            <c:bubble3D val="0"/>
            <c:spPr>
              <a:solidFill>
                <a:srgbClr val="D0D3D9"/>
              </a:solidFill>
              <a:ln>
                <a:noFill/>
              </a:ln>
              <a:effectLst/>
            </c:spPr>
            <c:extLst>
              <c:ext xmlns:c16="http://schemas.microsoft.com/office/drawing/2014/chart" uri="{C3380CC4-5D6E-409C-BE32-E72D297353CC}">
                <c16:uniqueId val="{0000000A-FE31-48E7-897B-27D85139D93E}"/>
              </c:ext>
            </c:extLst>
          </c:dPt>
          <c:dPt>
            <c:idx val="8"/>
            <c:invertIfNegative val="0"/>
            <c:bubble3D val="0"/>
            <c:spPr>
              <a:solidFill>
                <a:srgbClr val="C7D8FF"/>
              </a:solidFill>
              <a:ln>
                <a:noFill/>
              </a:ln>
              <a:effectLst/>
            </c:spPr>
            <c:extLst>
              <c:ext xmlns:c16="http://schemas.microsoft.com/office/drawing/2014/chart" uri="{C3380CC4-5D6E-409C-BE32-E72D297353CC}">
                <c16:uniqueId val="{0000000B-FE31-48E7-897B-27D85139D93E}"/>
              </c:ext>
            </c:extLst>
          </c:dPt>
          <c:dPt>
            <c:idx val="9"/>
            <c:invertIfNegative val="0"/>
            <c:bubble3D val="0"/>
            <c:spPr>
              <a:solidFill>
                <a:srgbClr val="A9D18E"/>
              </a:solidFill>
              <a:ln>
                <a:noFill/>
              </a:ln>
              <a:effectLst/>
            </c:spPr>
            <c:extLst>
              <c:ext xmlns:c16="http://schemas.microsoft.com/office/drawing/2014/chart" uri="{C3380CC4-5D6E-409C-BE32-E72D297353CC}">
                <c16:uniqueId val="{0000000C-FE31-48E7-897B-27D85139D93E}"/>
              </c:ext>
            </c:extLst>
          </c:dPt>
          <c:dPt>
            <c:idx val="10"/>
            <c:invertIfNegative val="0"/>
            <c:bubble3D val="0"/>
            <c:spPr>
              <a:solidFill>
                <a:srgbClr val="AA97FF"/>
              </a:solidFill>
              <a:ln>
                <a:noFill/>
              </a:ln>
              <a:effectLst/>
            </c:spPr>
            <c:extLst>
              <c:ext xmlns:c16="http://schemas.microsoft.com/office/drawing/2014/chart" uri="{C3380CC4-5D6E-409C-BE32-E72D297353CC}">
                <c16:uniqueId val="{0000000D-FE31-48E7-897B-27D85139D93E}"/>
              </c:ext>
            </c:extLst>
          </c:dPt>
          <c:dPt>
            <c:idx val="11"/>
            <c:invertIfNegative val="0"/>
            <c:bubble3D val="0"/>
            <c:spPr>
              <a:solidFill>
                <a:srgbClr val="548235"/>
              </a:solidFill>
              <a:ln>
                <a:noFill/>
              </a:ln>
              <a:effectLst/>
            </c:spPr>
            <c:extLst>
              <c:ext xmlns:c16="http://schemas.microsoft.com/office/drawing/2014/chart" uri="{C3380CC4-5D6E-409C-BE32-E72D297353CC}">
                <c16:uniqueId val="{0000000E-FE31-48E7-897B-27D85139D93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服饰/鞋帽</c:v>
                </c:pt>
                <c:pt idx="1">
                  <c:v>家纺/家饰/家居生活</c:v>
                </c:pt>
                <c:pt idx="2">
                  <c:v>家用电器</c:v>
                </c:pt>
                <c:pt idx="3">
                  <c:v>健康保健</c:v>
                </c:pt>
                <c:pt idx="4">
                  <c:v>美妆个护</c:v>
                </c:pt>
                <c:pt idx="5">
                  <c:v>母婴/童玩</c:v>
                </c:pt>
                <c:pt idx="6">
                  <c:v>食品生鲜</c:v>
                </c:pt>
                <c:pt idx="7">
                  <c:v>数码产品</c:v>
                </c:pt>
                <c:pt idx="8">
                  <c:v>箱包/服饰</c:v>
                </c:pt>
                <c:pt idx="9">
                  <c:v>运动户外</c:v>
                </c:pt>
                <c:pt idx="10">
                  <c:v>珠宝</c:v>
                </c:pt>
                <c:pt idx="11">
                  <c:v>其他</c:v>
                </c:pt>
              </c:strCache>
            </c:strRef>
          </c:cat>
          <c:val>
            <c:numRef>
              <c:f>Sheet1!$B$2:$B$13</c:f>
              <c:numCache>
                <c:formatCode>0.00%</c:formatCode>
                <c:ptCount val="12"/>
                <c:pt idx="0">
                  <c:v>0.33050000000000002</c:v>
                </c:pt>
                <c:pt idx="1">
                  <c:v>0.17799999999999999</c:v>
                </c:pt>
                <c:pt idx="2">
                  <c:v>4.24E-2</c:v>
                </c:pt>
                <c:pt idx="3">
                  <c:v>0.161</c:v>
                </c:pt>
                <c:pt idx="4">
                  <c:v>0.5847</c:v>
                </c:pt>
                <c:pt idx="5">
                  <c:v>0.1017</c:v>
                </c:pt>
                <c:pt idx="6">
                  <c:v>0.1525</c:v>
                </c:pt>
                <c:pt idx="7">
                  <c:v>0.14410000000000001</c:v>
                </c:pt>
                <c:pt idx="8">
                  <c:v>0.18640000000000001</c:v>
                </c:pt>
                <c:pt idx="9">
                  <c:v>5.0799999999999998E-2</c:v>
                </c:pt>
                <c:pt idx="10">
                  <c:v>8.4699999999999998E-2</c:v>
                </c:pt>
                <c:pt idx="11">
                  <c:v>0.1186</c:v>
                </c:pt>
              </c:numCache>
            </c:numRef>
          </c:val>
          <c:extLst>
            <c:ext xmlns:c16="http://schemas.microsoft.com/office/drawing/2014/chart" uri="{C3380CC4-5D6E-409C-BE32-E72D297353CC}">
              <c16:uniqueId val="{00000000-FE31-48E7-897B-27D85139D93E}"/>
            </c:ext>
          </c:extLst>
        </c:ser>
        <c:dLbls>
          <c:dLblPos val="outEnd"/>
          <c:showLegendKey val="0"/>
          <c:showVal val="1"/>
          <c:showCatName val="0"/>
          <c:showSerName val="0"/>
          <c:showPercent val="0"/>
          <c:showBubbleSize val="0"/>
        </c:dLbls>
        <c:gapWidth val="1"/>
        <c:overlap val="-23"/>
        <c:axId val="2124995488"/>
        <c:axId val="2125012544"/>
      </c:barChart>
      <c:catAx>
        <c:axId val="212499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125012544"/>
        <c:crosses val="autoZero"/>
        <c:auto val="1"/>
        <c:lblAlgn val="ctr"/>
        <c:lblOffset val="100"/>
        <c:noMultiLvlLbl val="0"/>
      </c:catAx>
      <c:valAx>
        <c:axId val="2125012544"/>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124995488"/>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b="1" dirty="0">
                <a:solidFill>
                  <a:srgbClr val="00B0F0"/>
                </a:solidFill>
              </a:rPr>
              <a:t>兴盛优选</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0.15440008977464792"/>
          <c:y val="0.17404118961405521"/>
          <c:w val="0.70737011986340448"/>
          <c:h val="0.35305320525889367"/>
        </c:manualLayout>
      </c:layout>
      <c:barChart>
        <c:barDir val="col"/>
        <c:grouping val="clustered"/>
        <c:varyColors val="0"/>
        <c:ser>
          <c:idx val="0"/>
          <c:order val="0"/>
          <c:tx>
            <c:strRef>
              <c:f>Sheet1!$B$1</c:f>
              <c:strCache>
                <c:ptCount val="1"/>
                <c:pt idx="0">
                  <c:v>兴盛优选</c:v>
                </c:pt>
              </c:strCache>
            </c:strRef>
          </c:tx>
          <c:spPr>
            <a:solidFill>
              <a:srgbClr val="01AFEF"/>
            </a:solidFill>
            <a:ln>
              <a:noFill/>
            </a:ln>
            <a:effectLst/>
          </c:spPr>
          <c:invertIfNegative val="0"/>
          <c:dPt>
            <c:idx val="1"/>
            <c:invertIfNegative val="0"/>
            <c:bubble3D val="0"/>
            <c:spPr>
              <a:solidFill>
                <a:srgbClr val="FDC001"/>
              </a:solidFill>
              <a:ln>
                <a:noFill/>
              </a:ln>
              <a:effectLst/>
            </c:spPr>
            <c:extLst>
              <c:ext xmlns:c16="http://schemas.microsoft.com/office/drawing/2014/chart" uri="{C3380CC4-5D6E-409C-BE32-E72D297353CC}">
                <c16:uniqueId val="{00000004-1B4E-42DB-8019-44BFBBFF6724}"/>
              </c:ext>
            </c:extLst>
          </c:dPt>
          <c:dPt>
            <c:idx val="2"/>
            <c:invertIfNegative val="0"/>
            <c:bubble3D val="0"/>
            <c:spPr>
              <a:solidFill>
                <a:srgbClr val="729DFF"/>
              </a:solidFill>
              <a:ln>
                <a:noFill/>
              </a:ln>
              <a:effectLst/>
            </c:spPr>
            <c:extLst>
              <c:ext xmlns:c16="http://schemas.microsoft.com/office/drawing/2014/chart" uri="{C3380CC4-5D6E-409C-BE32-E72D297353CC}">
                <c16:uniqueId val="{00000005-1B4E-42DB-8019-44BFBBFF6724}"/>
              </c:ext>
            </c:extLst>
          </c:dPt>
          <c:dPt>
            <c:idx val="3"/>
            <c:invertIfNegative val="0"/>
            <c:bubble3D val="0"/>
            <c:spPr>
              <a:solidFill>
                <a:srgbClr val="E09342"/>
              </a:solidFill>
              <a:ln>
                <a:noFill/>
              </a:ln>
              <a:effectLst/>
            </c:spPr>
            <c:extLst>
              <c:ext xmlns:c16="http://schemas.microsoft.com/office/drawing/2014/chart" uri="{C3380CC4-5D6E-409C-BE32-E72D297353CC}">
                <c16:uniqueId val="{00000006-1B4E-42DB-8019-44BFBBFF6724}"/>
              </c:ext>
            </c:extLst>
          </c:dPt>
          <c:dPt>
            <c:idx val="4"/>
            <c:invertIfNegative val="0"/>
            <c:bubble3D val="0"/>
            <c:spPr>
              <a:solidFill>
                <a:srgbClr val="8282FF"/>
              </a:solidFill>
              <a:ln>
                <a:noFill/>
              </a:ln>
              <a:effectLst/>
            </c:spPr>
            <c:extLst>
              <c:ext xmlns:c16="http://schemas.microsoft.com/office/drawing/2014/chart" uri="{C3380CC4-5D6E-409C-BE32-E72D297353CC}">
                <c16:uniqueId val="{00000007-1B4E-42DB-8019-44BFBBFF6724}"/>
              </c:ext>
            </c:extLst>
          </c:dPt>
          <c:dPt>
            <c:idx val="5"/>
            <c:invertIfNegative val="0"/>
            <c:bubble3D val="0"/>
            <c:spPr>
              <a:solidFill>
                <a:srgbClr val="70AD47"/>
              </a:solidFill>
              <a:ln>
                <a:noFill/>
              </a:ln>
              <a:effectLst/>
            </c:spPr>
            <c:extLst>
              <c:ext xmlns:c16="http://schemas.microsoft.com/office/drawing/2014/chart" uri="{C3380CC4-5D6E-409C-BE32-E72D297353CC}">
                <c16:uniqueId val="{00000008-1B4E-42DB-8019-44BFBBFF6724}"/>
              </c:ext>
            </c:extLst>
          </c:dPt>
          <c:dPt>
            <c:idx val="6"/>
            <c:invertIfNegative val="0"/>
            <c:bubble3D val="0"/>
            <c:spPr>
              <a:solidFill>
                <a:srgbClr val="FAC172"/>
              </a:solidFill>
              <a:ln>
                <a:noFill/>
              </a:ln>
              <a:effectLst/>
            </c:spPr>
            <c:extLst>
              <c:ext xmlns:c16="http://schemas.microsoft.com/office/drawing/2014/chart" uri="{C3380CC4-5D6E-409C-BE32-E72D297353CC}">
                <c16:uniqueId val="{0000000A-1B4E-42DB-8019-44BFBBFF6724}"/>
              </c:ext>
            </c:extLst>
          </c:dPt>
          <c:dPt>
            <c:idx val="7"/>
            <c:invertIfNegative val="0"/>
            <c:bubble3D val="0"/>
            <c:spPr>
              <a:solidFill>
                <a:srgbClr val="D0D3D9"/>
              </a:solidFill>
              <a:ln>
                <a:noFill/>
              </a:ln>
              <a:effectLst/>
            </c:spPr>
            <c:extLst>
              <c:ext xmlns:c16="http://schemas.microsoft.com/office/drawing/2014/chart" uri="{C3380CC4-5D6E-409C-BE32-E72D297353CC}">
                <c16:uniqueId val="{0000000B-1B4E-42DB-8019-44BFBBFF6724}"/>
              </c:ext>
            </c:extLst>
          </c:dPt>
          <c:dPt>
            <c:idx val="8"/>
            <c:invertIfNegative val="0"/>
            <c:bubble3D val="0"/>
            <c:spPr>
              <a:solidFill>
                <a:srgbClr val="C7D8FF"/>
              </a:solidFill>
              <a:ln>
                <a:noFill/>
              </a:ln>
              <a:effectLst/>
            </c:spPr>
            <c:extLst>
              <c:ext xmlns:c16="http://schemas.microsoft.com/office/drawing/2014/chart" uri="{C3380CC4-5D6E-409C-BE32-E72D297353CC}">
                <c16:uniqueId val="{0000000C-1B4E-42DB-8019-44BFBBFF6724}"/>
              </c:ext>
            </c:extLst>
          </c:dPt>
          <c:dPt>
            <c:idx val="9"/>
            <c:invertIfNegative val="0"/>
            <c:bubble3D val="0"/>
            <c:spPr>
              <a:solidFill>
                <a:srgbClr val="C7D8FF"/>
              </a:solidFill>
              <a:ln>
                <a:noFill/>
              </a:ln>
              <a:effectLst/>
            </c:spPr>
            <c:extLst>
              <c:ext xmlns:c16="http://schemas.microsoft.com/office/drawing/2014/chart" uri="{C3380CC4-5D6E-409C-BE32-E72D297353CC}">
                <c16:uniqueId val="{0000000D-1B4E-42DB-8019-44BFBBFF6724}"/>
              </c:ext>
            </c:extLst>
          </c:dPt>
          <c:dPt>
            <c:idx val="11"/>
            <c:invertIfNegative val="0"/>
            <c:bubble3D val="0"/>
            <c:spPr>
              <a:solidFill>
                <a:srgbClr val="719757"/>
              </a:solidFill>
              <a:ln>
                <a:noFill/>
              </a:ln>
              <a:effectLst/>
            </c:spPr>
            <c:extLst>
              <c:ext xmlns:c16="http://schemas.microsoft.com/office/drawing/2014/chart" uri="{C3380CC4-5D6E-409C-BE32-E72D297353CC}">
                <c16:uniqueId val="{0000000E-1B4E-42DB-8019-44BFBBFF672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服饰/鞋帽</c:v>
                </c:pt>
                <c:pt idx="1">
                  <c:v>家纺/家饰/家居生活</c:v>
                </c:pt>
                <c:pt idx="2">
                  <c:v>家用电器</c:v>
                </c:pt>
                <c:pt idx="3">
                  <c:v>健康保健</c:v>
                </c:pt>
                <c:pt idx="4">
                  <c:v>美妆个护</c:v>
                </c:pt>
                <c:pt idx="5">
                  <c:v>母婴/童玩</c:v>
                </c:pt>
                <c:pt idx="6">
                  <c:v>食品生鲜</c:v>
                </c:pt>
                <c:pt idx="7">
                  <c:v>数码产品</c:v>
                </c:pt>
                <c:pt idx="8">
                  <c:v>箱包/服饰</c:v>
                </c:pt>
                <c:pt idx="9">
                  <c:v>运动户外</c:v>
                </c:pt>
                <c:pt idx="10">
                  <c:v>珠宝</c:v>
                </c:pt>
                <c:pt idx="11">
                  <c:v>其他</c:v>
                </c:pt>
              </c:strCache>
            </c:strRef>
          </c:cat>
          <c:val>
            <c:numRef>
              <c:f>Sheet1!$B$2:$B$13</c:f>
              <c:numCache>
                <c:formatCode>0.00%</c:formatCode>
                <c:ptCount val="12"/>
                <c:pt idx="0">
                  <c:v>0.20830000000000001</c:v>
                </c:pt>
                <c:pt idx="1">
                  <c:v>0.29170000000000001</c:v>
                </c:pt>
                <c:pt idx="2">
                  <c:v>0.16669999999999999</c:v>
                </c:pt>
                <c:pt idx="3">
                  <c:v>4.1700000000000001E-2</c:v>
                </c:pt>
                <c:pt idx="4">
                  <c:v>0.16669999999999999</c:v>
                </c:pt>
                <c:pt idx="5">
                  <c:v>0.125</c:v>
                </c:pt>
                <c:pt idx="6">
                  <c:v>0.66669999999999996</c:v>
                </c:pt>
                <c:pt idx="7">
                  <c:v>0.125</c:v>
                </c:pt>
                <c:pt idx="8">
                  <c:v>8.3299999999999999E-2</c:v>
                </c:pt>
                <c:pt idx="9">
                  <c:v>0.125</c:v>
                </c:pt>
                <c:pt idx="10">
                  <c:v>0</c:v>
                </c:pt>
                <c:pt idx="11">
                  <c:v>4.1700000000000001E-2</c:v>
                </c:pt>
              </c:numCache>
            </c:numRef>
          </c:val>
          <c:extLst>
            <c:ext xmlns:c16="http://schemas.microsoft.com/office/drawing/2014/chart" uri="{C3380CC4-5D6E-409C-BE32-E72D297353CC}">
              <c16:uniqueId val="{00000000-1B4E-42DB-8019-44BFBBFF6724}"/>
            </c:ext>
          </c:extLst>
        </c:ser>
        <c:dLbls>
          <c:dLblPos val="outEnd"/>
          <c:showLegendKey val="0"/>
          <c:showVal val="1"/>
          <c:showCatName val="0"/>
          <c:showSerName val="0"/>
          <c:showPercent val="0"/>
          <c:showBubbleSize val="0"/>
        </c:dLbls>
        <c:gapWidth val="219"/>
        <c:overlap val="-27"/>
        <c:axId val="328570224"/>
        <c:axId val="328567728"/>
      </c:barChart>
      <c:catAx>
        <c:axId val="32857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28567728"/>
        <c:crosses val="autoZero"/>
        <c:auto val="1"/>
        <c:lblAlgn val="ctr"/>
        <c:lblOffset val="100"/>
        <c:noMultiLvlLbl val="0"/>
      </c:catAx>
      <c:valAx>
        <c:axId val="328567728"/>
        <c:scaling>
          <c:orientation val="minMax"/>
          <c:max val="0.8"/>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28570224"/>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b="1" dirty="0">
                <a:solidFill>
                  <a:srgbClr val="00B0F0"/>
                </a:solidFill>
              </a:rPr>
              <a:t>有赞</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0.15440008977464792"/>
          <c:y val="9.5693615451187417E-2"/>
          <c:w val="0.77542178038147436"/>
          <c:h val="0.43140077942176142"/>
        </c:manualLayout>
      </c:layout>
      <c:barChart>
        <c:barDir val="col"/>
        <c:grouping val="clustered"/>
        <c:varyColors val="0"/>
        <c:ser>
          <c:idx val="0"/>
          <c:order val="0"/>
          <c:tx>
            <c:strRef>
              <c:f>Sheet1!$B$1</c:f>
              <c:strCache>
                <c:ptCount val="1"/>
                <c:pt idx="0">
                  <c:v>有赞</c:v>
                </c:pt>
              </c:strCache>
            </c:strRef>
          </c:tx>
          <c:spPr>
            <a:solidFill>
              <a:srgbClr val="01AFEF"/>
            </a:solidFill>
            <a:ln>
              <a:noFill/>
            </a:ln>
            <a:effectLst/>
          </c:spPr>
          <c:invertIfNegative val="0"/>
          <c:dPt>
            <c:idx val="1"/>
            <c:invertIfNegative val="0"/>
            <c:bubble3D val="0"/>
            <c:spPr>
              <a:solidFill>
                <a:srgbClr val="FDC001"/>
              </a:solidFill>
              <a:ln>
                <a:noFill/>
              </a:ln>
              <a:effectLst/>
            </c:spPr>
            <c:extLst>
              <c:ext xmlns:c16="http://schemas.microsoft.com/office/drawing/2014/chart" uri="{C3380CC4-5D6E-409C-BE32-E72D297353CC}">
                <c16:uniqueId val="{00000004-1B4E-42DB-8019-44BFBBFF6724}"/>
              </c:ext>
            </c:extLst>
          </c:dPt>
          <c:dPt>
            <c:idx val="2"/>
            <c:invertIfNegative val="0"/>
            <c:bubble3D val="0"/>
            <c:spPr>
              <a:solidFill>
                <a:srgbClr val="729DFF"/>
              </a:solidFill>
              <a:ln>
                <a:noFill/>
              </a:ln>
              <a:effectLst/>
            </c:spPr>
            <c:extLst>
              <c:ext xmlns:c16="http://schemas.microsoft.com/office/drawing/2014/chart" uri="{C3380CC4-5D6E-409C-BE32-E72D297353CC}">
                <c16:uniqueId val="{00000005-1B4E-42DB-8019-44BFBBFF6724}"/>
              </c:ext>
            </c:extLst>
          </c:dPt>
          <c:dPt>
            <c:idx val="3"/>
            <c:invertIfNegative val="0"/>
            <c:bubble3D val="0"/>
            <c:spPr>
              <a:solidFill>
                <a:srgbClr val="E09342"/>
              </a:solidFill>
              <a:ln>
                <a:noFill/>
              </a:ln>
              <a:effectLst/>
            </c:spPr>
            <c:extLst>
              <c:ext xmlns:c16="http://schemas.microsoft.com/office/drawing/2014/chart" uri="{C3380CC4-5D6E-409C-BE32-E72D297353CC}">
                <c16:uniqueId val="{00000006-1B4E-42DB-8019-44BFBBFF6724}"/>
              </c:ext>
            </c:extLst>
          </c:dPt>
          <c:dPt>
            <c:idx val="4"/>
            <c:invertIfNegative val="0"/>
            <c:bubble3D val="0"/>
            <c:spPr>
              <a:solidFill>
                <a:srgbClr val="8282FF"/>
              </a:solidFill>
              <a:ln>
                <a:noFill/>
              </a:ln>
              <a:effectLst/>
            </c:spPr>
            <c:extLst>
              <c:ext xmlns:c16="http://schemas.microsoft.com/office/drawing/2014/chart" uri="{C3380CC4-5D6E-409C-BE32-E72D297353CC}">
                <c16:uniqueId val="{00000007-1B4E-42DB-8019-44BFBBFF6724}"/>
              </c:ext>
            </c:extLst>
          </c:dPt>
          <c:dPt>
            <c:idx val="5"/>
            <c:invertIfNegative val="0"/>
            <c:bubble3D val="0"/>
            <c:spPr>
              <a:solidFill>
                <a:srgbClr val="70AD47"/>
              </a:solidFill>
              <a:ln>
                <a:noFill/>
              </a:ln>
              <a:effectLst/>
            </c:spPr>
            <c:extLst>
              <c:ext xmlns:c16="http://schemas.microsoft.com/office/drawing/2014/chart" uri="{C3380CC4-5D6E-409C-BE32-E72D297353CC}">
                <c16:uniqueId val="{00000008-1B4E-42DB-8019-44BFBBFF6724}"/>
              </c:ext>
            </c:extLst>
          </c:dPt>
          <c:dPt>
            <c:idx val="6"/>
            <c:invertIfNegative val="0"/>
            <c:bubble3D val="0"/>
            <c:spPr>
              <a:solidFill>
                <a:srgbClr val="FAC172"/>
              </a:solidFill>
              <a:ln>
                <a:noFill/>
              </a:ln>
              <a:effectLst/>
            </c:spPr>
            <c:extLst>
              <c:ext xmlns:c16="http://schemas.microsoft.com/office/drawing/2014/chart" uri="{C3380CC4-5D6E-409C-BE32-E72D297353CC}">
                <c16:uniqueId val="{0000000A-1B4E-42DB-8019-44BFBBFF6724}"/>
              </c:ext>
            </c:extLst>
          </c:dPt>
          <c:dPt>
            <c:idx val="7"/>
            <c:invertIfNegative val="0"/>
            <c:bubble3D val="0"/>
            <c:spPr>
              <a:solidFill>
                <a:srgbClr val="D0D3D9"/>
              </a:solidFill>
              <a:ln>
                <a:noFill/>
              </a:ln>
              <a:effectLst/>
            </c:spPr>
            <c:extLst>
              <c:ext xmlns:c16="http://schemas.microsoft.com/office/drawing/2014/chart" uri="{C3380CC4-5D6E-409C-BE32-E72D297353CC}">
                <c16:uniqueId val="{0000000B-1B4E-42DB-8019-44BFBBFF6724}"/>
              </c:ext>
            </c:extLst>
          </c:dPt>
          <c:dPt>
            <c:idx val="8"/>
            <c:invertIfNegative val="0"/>
            <c:bubble3D val="0"/>
            <c:spPr>
              <a:solidFill>
                <a:srgbClr val="C7D8FF"/>
              </a:solidFill>
              <a:ln>
                <a:noFill/>
              </a:ln>
              <a:effectLst/>
            </c:spPr>
            <c:extLst>
              <c:ext xmlns:c16="http://schemas.microsoft.com/office/drawing/2014/chart" uri="{C3380CC4-5D6E-409C-BE32-E72D297353CC}">
                <c16:uniqueId val="{0000000C-1B4E-42DB-8019-44BFBBFF6724}"/>
              </c:ext>
            </c:extLst>
          </c:dPt>
          <c:dPt>
            <c:idx val="9"/>
            <c:invertIfNegative val="0"/>
            <c:bubble3D val="0"/>
            <c:spPr>
              <a:solidFill>
                <a:srgbClr val="C7D8FF"/>
              </a:solidFill>
              <a:ln>
                <a:noFill/>
              </a:ln>
              <a:effectLst/>
            </c:spPr>
            <c:extLst>
              <c:ext xmlns:c16="http://schemas.microsoft.com/office/drawing/2014/chart" uri="{C3380CC4-5D6E-409C-BE32-E72D297353CC}">
                <c16:uniqueId val="{0000000D-1B4E-42DB-8019-44BFBBFF6724}"/>
              </c:ext>
            </c:extLst>
          </c:dPt>
          <c:dPt>
            <c:idx val="11"/>
            <c:invertIfNegative val="0"/>
            <c:bubble3D val="0"/>
            <c:spPr>
              <a:solidFill>
                <a:srgbClr val="719757"/>
              </a:solidFill>
              <a:ln>
                <a:noFill/>
              </a:ln>
              <a:effectLst/>
            </c:spPr>
            <c:extLst>
              <c:ext xmlns:c16="http://schemas.microsoft.com/office/drawing/2014/chart" uri="{C3380CC4-5D6E-409C-BE32-E72D297353CC}">
                <c16:uniqueId val="{0000000E-1B4E-42DB-8019-44BFBBFF672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服饰/鞋帽</c:v>
                </c:pt>
                <c:pt idx="1">
                  <c:v>家纺/家饰/家居生活</c:v>
                </c:pt>
                <c:pt idx="2">
                  <c:v>家用电器</c:v>
                </c:pt>
                <c:pt idx="3">
                  <c:v>健康保健</c:v>
                </c:pt>
                <c:pt idx="4">
                  <c:v>美妆个护</c:v>
                </c:pt>
                <c:pt idx="5">
                  <c:v>母婴/童玩</c:v>
                </c:pt>
                <c:pt idx="6">
                  <c:v>食品生鲜</c:v>
                </c:pt>
                <c:pt idx="7">
                  <c:v>数码产品</c:v>
                </c:pt>
                <c:pt idx="8">
                  <c:v>箱包/服饰</c:v>
                </c:pt>
                <c:pt idx="9">
                  <c:v>运动户外</c:v>
                </c:pt>
                <c:pt idx="10">
                  <c:v>珠宝</c:v>
                </c:pt>
                <c:pt idx="11">
                  <c:v>其他</c:v>
                </c:pt>
              </c:strCache>
            </c:strRef>
          </c:cat>
          <c:val>
            <c:numRef>
              <c:f>Sheet1!$B$2:$B$13</c:f>
              <c:numCache>
                <c:formatCode>0.00%</c:formatCode>
                <c:ptCount val="12"/>
                <c:pt idx="0">
                  <c:v>0.1875</c:v>
                </c:pt>
                <c:pt idx="1">
                  <c:v>0.1875</c:v>
                </c:pt>
                <c:pt idx="2">
                  <c:v>0.1875</c:v>
                </c:pt>
                <c:pt idx="3">
                  <c:v>0.125</c:v>
                </c:pt>
                <c:pt idx="4">
                  <c:v>0.3125</c:v>
                </c:pt>
                <c:pt idx="5">
                  <c:v>6.25E-2</c:v>
                </c:pt>
                <c:pt idx="6">
                  <c:v>0.375</c:v>
                </c:pt>
                <c:pt idx="7">
                  <c:v>6.25E-2</c:v>
                </c:pt>
                <c:pt idx="8">
                  <c:v>0.1875</c:v>
                </c:pt>
                <c:pt idx="9">
                  <c:v>0.3125</c:v>
                </c:pt>
                <c:pt idx="10">
                  <c:v>6.25E-2</c:v>
                </c:pt>
                <c:pt idx="11">
                  <c:v>0</c:v>
                </c:pt>
              </c:numCache>
            </c:numRef>
          </c:val>
          <c:extLst>
            <c:ext xmlns:c16="http://schemas.microsoft.com/office/drawing/2014/chart" uri="{C3380CC4-5D6E-409C-BE32-E72D297353CC}">
              <c16:uniqueId val="{00000000-1B4E-42DB-8019-44BFBBFF6724}"/>
            </c:ext>
          </c:extLst>
        </c:ser>
        <c:dLbls>
          <c:dLblPos val="outEnd"/>
          <c:showLegendKey val="0"/>
          <c:showVal val="1"/>
          <c:showCatName val="0"/>
          <c:showSerName val="0"/>
          <c:showPercent val="0"/>
          <c:showBubbleSize val="0"/>
        </c:dLbls>
        <c:gapWidth val="219"/>
        <c:overlap val="-27"/>
        <c:axId val="328570224"/>
        <c:axId val="328567728"/>
      </c:barChart>
      <c:catAx>
        <c:axId val="32857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28567728"/>
        <c:crosses val="autoZero"/>
        <c:auto val="1"/>
        <c:lblAlgn val="ctr"/>
        <c:lblOffset val="100"/>
        <c:noMultiLvlLbl val="0"/>
      </c:catAx>
      <c:valAx>
        <c:axId val="328567728"/>
        <c:scaling>
          <c:orientation val="minMax"/>
          <c:max val="0.8"/>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28570224"/>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b="1" dirty="0">
                <a:solidFill>
                  <a:srgbClr val="00B0F0"/>
                </a:solidFill>
              </a:rPr>
              <a:t>云集</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0.15440008977464792"/>
          <c:y val="0.17404118961405521"/>
          <c:w val="0.70737011986340448"/>
          <c:h val="0.35305320525889367"/>
        </c:manualLayout>
      </c:layout>
      <c:barChart>
        <c:barDir val="col"/>
        <c:grouping val="clustered"/>
        <c:varyColors val="0"/>
        <c:ser>
          <c:idx val="0"/>
          <c:order val="0"/>
          <c:tx>
            <c:strRef>
              <c:f>Sheet1!$B$1</c:f>
              <c:strCache>
                <c:ptCount val="1"/>
                <c:pt idx="0">
                  <c:v>云集</c:v>
                </c:pt>
              </c:strCache>
            </c:strRef>
          </c:tx>
          <c:spPr>
            <a:solidFill>
              <a:srgbClr val="01AFEF"/>
            </a:solidFill>
            <a:ln>
              <a:noFill/>
            </a:ln>
            <a:effectLst/>
          </c:spPr>
          <c:invertIfNegative val="0"/>
          <c:dPt>
            <c:idx val="1"/>
            <c:invertIfNegative val="0"/>
            <c:bubble3D val="0"/>
            <c:spPr>
              <a:solidFill>
                <a:srgbClr val="FDC001"/>
              </a:solidFill>
              <a:ln>
                <a:noFill/>
              </a:ln>
              <a:effectLst/>
            </c:spPr>
            <c:extLst>
              <c:ext xmlns:c16="http://schemas.microsoft.com/office/drawing/2014/chart" uri="{C3380CC4-5D6E-409C-BE32-E72D297353CC}">
                <c16:uniqueId val="{00000004-1B4E-42DB-8019-44BFBBFF6724}"/>
              </c:ext>
            </c:extLst>
          </c:dPt>
          <c:dPt>
            <c:idx val="2"/>
            <c:invertIfNegative val="0"/>
            <c:bubble3D val="0"/>
            <c:spPr>
              <a:solidFill>
                <a:srgbClr val="729DFF"/>
              </a:solidFill>
              <a:ln>
                <a:noFill/>
              </a:ln>
              <a:effectLst/>
            </c:spPr>
            <c:extLst>
              <c:ext xmlns:c16="http://schemas.microsoft.com/office/drawing/2014/chart" uri="{C3380CC4-5D6E-409C-BE32-E72D297353CC}">
                <c16:uniqueId val="{00000005-1B4E-42DB-8019-44BFBBFF6724}"/>
              </c:ext>
            </c:extLst>
          </c:dPt>
          <c:dPt>
            <c:idx val="3"/>
            <c:invertIfNegative val="0"/>
            <c:bubble3D val="0"/>
            <c:spPr>
              <a:solidFill>
                <a:srgbClr val="E09342"/>
              </a:solidFill>
              <a:ln>
                <a:noFill/>
              </a:ln>
              <a:effectLst/>
            </c:spPr>
            <c:extLst>
              <c:ext xmlns:c16="http://schemas.microsoft.com/office/drawing/2014/chart" uri="{C3380CC4-5D6E-409C-BE32-E72D297353CC}">
                <c16:uniqueId val="{00000006-1B4E-42DB-8019-44BFBBFF6724}"/>
              </c:ext>
            </c:extLst>
          </c:dPt>
          <c:dPt>
            <c:idx val="4"/>
            <c:invertIfNegative val="0"/>
            <c:bubble3D val="0"/>
            <c:spPr>
              <a:solidFill>
                <a:srgbClr val="8282FF"/>
              </a:solidFill>
              <a:ln>
                <a:noFill/>
              </a:ln>
              <a:effectLst/>
            </c:spPr>
            <c:extLst>
              <c:ext xmlns:c16="http://schemas.microsoft.com/office/drawing/2014/chart" uri="{C3380CC4-5D6E-409C-BE32-E72D297353CC}">
                <c16:uniqueId val="{00000007-1B4E-42DB-8019-44BFBBFF6724}"/>
              </c:ext>
            </c:extLst>
          </c:dPt>
          <c:dPt>
            <c:idx val="5"/>
            <c:invertIfNegative val="0"/>
            <c:bubble3D val="0"/>
            <c:spPr>
              <a:solidFill>
                <a:srgbClr val="70AD47"/>
              </a:solidFill>
              <a:ln>
                <a:noFill/>
              </a:ln>
              <a:effectLst/>
            </c:spPr>
            <c:extLst>
              <c:ext xmlns:c16="http://schemas.microsoft.com/office/drawing/2014/chart" uri="{C3380CC4-5D6E-409C-BE32-E72D297353CC}">
                <c16:uniqueId val="{00000008-1B4E-42DB-8019-44BFBBFF6724}"/>
              </c:ext>
            </c:extLst>
          </c:dPt>
          <c:dPt>
            <c:idx val="6"/>
            <c:invertIfNegative val="0"/>
            <c:bubble3D val="0"/>
            <c:spPr>
              <a:solidFill>
                <a:srgbClr val="FAC172"/>
              </a:solidFill>
              <a:ln>
                <a:noFill/>
              </a:ln>
              <a:effectLst/>
            </c:spPr>
            <c:extLst>
              <c:ext xmlns:c16="http://schemas.microsoft.com/office/drawing/2014/chart" uri="{C3380CC4-5D6E-409C-BE32-E72D297353CC}">
                <c16:uniqueId val="{0000000A-1B4E-42DB-8019-44BFBBFF6724}"/>
              </c:ext>
            </c:extLst>
          </c:dPt>
          <c:dPt>
            <c:idx val="7"/>
            <c:invertIfNegative val="0"/>
            <c:bubble3D val="0"/>
            <c:spPr>
              <a:solidFill>
                <a:srgbClr val="D0D3D9"/>
              </a:solidFill>
              <a:ln>
                <a:noFill/>
              </a:ln>
              <a:effectLst/>
            </c:spPr>
            <c:extLst>
              <c:ext xmlns:c16="http://schemas.microsoft.com/office/drawing/2014/chart" uri="{C3380CC4-5D6E-409C-BE32-E72D297353CC}">
                <c16:uniqueId val="{0000000B-1B4E-42DB-8019-44BFBBFF6724}"/>
              </c:ext>
            </c:extLst>
          </c:dPt>
          <c:dPt>
            <c:idx val="8"/>
            <c:invertIfNegative val="0"/>
            <c:bubble3D val="0"/>
            <c:spPr>
              <a:solidFill>
                <a:srgbClr val="C7D8FF"/>
              </a:solidFill>
              <a:ln>
                <a:noFill/>
              </a:ln>
              <a:effectLst/>
            </c:spPr>
            <c:extLst>
              <c:ext xmlns:c16="http://schemas.microsoft.com/office/drawing/2014/chart" uri="{C3380CC4-5D6E-409C-BE32-E72D297353CC}">
                <c16:uniqueId val="{0000000C-1B4E-42DB-8019-44BFBBFF6724}"/>
              </c:ext>
            </c:extLst>
          </c:dPt>
          <c:dPt>
            <c:idx val="9"/>
            <c:invertIfNegative val="0"/>
            <c:bubble3D val="0"/>
            <c:spPr>
              <a:solidFill>
                <a:srgbClr val="C7D8FF"/>
              </a:solidFill>
              <a:ln>
                <a:noFill/>
              </a:ln>
              <a:effectLst/>
            </c:spPr>
            <c:extLst>
              <c:ext xmlns:c16="http://schemas.microsoft.com/office/drawing/2014/chart" uri="{C3380CC4-5D6E-409C-BE32-E72D297353CC}">
                <c16:uniqueId val="{0000000D-1B4E-42DB-8019-44BFBBFF6724}"/>
              </c:ext>
            </c:extLst>
          </c:dPt>
          <c:dPt>
            <c:idx val="11"/>
            <c:invertIfNegative val="0"/>
            <c:bubble3D val="0"/>
            <c:spPr>
              <a:solidFill>
                <a:srgbClr val="719757"/>
              </a:solidFill>
              <a:ln>
                <a:noFill/>
              </a:ln>
              <a:effectLst/>
            </c:spPr>
            <c:extLst>
              <c:ext xmlns:c16="http://schemas.microsoft.com/office/drawing/2014/chart" uri="{C3380CC4-5D6E-409C-BE32-E72D297353CC}">
                <c16:uniqueId val="{0000000E-1B4E-42DB-8019-44BFBBFF672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服饰/鞋帽</c:v>
                </c:pt>
                <c:pt idx="1">
                  <c:v>家纺/家饰/家居生活</c:v>
                </c:pt>
                <c:pt idx="2">
                  <c:v>家用电器</c:v>
                </c:pt>
                <c:pt idx="3">
                  <c:v>健康保健</c:v>
                </c:pt>
                <c:pt idx="4">
                  <c:v>美妆个护</c:v>
                </c:pt>
                <c:pt idx="5">
                  <c:v>母婴/童玩</c:v>
                </c:pt>
                <c:pt idx="6">
                  <c:v>食品生鲜</c:v>
                </c:pt>
                <c:pt idx="7">
                  <c:v>数码产品</c:v>
                </c:pt>
                <c:pt idx="8">
                  <c:v>箱包/服饰</c:v>
                </c:pt>
                <c:pt idx="9">
                  <c:v>运动户外</c:v>
                </c:pt>
                <c:pt idx="10">
                  <c:v>珠宝</c:v>
                </c:pt>
                <c:pt idx="11">
                  <c:v>其他</c:v>
                </c:pt>
              </c:strCache>
            </c:strRef>
          </c:cat>
          <c:val>
            <c:numRef>
              <c:f>Sheet1!$B$2:$B$13</c:f>
              <c:numCache>
                <c:formatCode>0.00%</c:formatCode>
                <c:ptCount val="12"/>
                <c:pt idx="0">
                  <c:v>0.1875</c:v>
                </c:pt>
                <c:pt idx="1">
                  <c:v>0.25</c:v>
                </c:pt>
                <c:pt idx="2">
                  <c:v>0.25</c:v>
                </c:pt>
                <c:pt idx="3">
                  <c:v>0.125</c:v>
                </c:pt>
                <c:pt idx="4">
                  <c:v>0.1875</c:v>
                </c:pt>
                <c:pt idx="5">
                  <c:v>0.25</c:v>
                </c:pt>
                <c:pt idx="6">
                  <c:v>0.1875</c:v>
                </c:pt>
                <c:pt idx="7">
                  <c:v>0.1875</c:v>
                </c:pt>
                <c:pt idx="8">
                  <c:v>0.4375</c:v>
                </c:pt>
                <c:pt idx="9">
                  <c:v>6.25E-2</c:v>
                </c:pt>
                <c:pt idx="10">
                  <c:v>6.25E-2</c:v>
                </c:pt>
                <c:pt idx="11">
                  <c:v>6.25E-2</c:v>
                </c:pt>
              </c:numCache>
            </c:numRef>
          </c:val>
          <c:extLst>
            <c:ext xmlns:c16="http://schemas.microsoft.com/office/drawing/2014/chart" uri="{C3380CC4-5D6E-409C-BE32-E72D297353CC}">
              <c16:uniqueId val="{00000000-1B4E-42DB-8019-44BFBBFF6724}"/>
            </c:ext>
          </c:extLst>
        </c:ser>
        <c:dLbls>
          <c:dLblPos val="outEnd"/>
          <c:showLegendKey val="0"/>
          <c:showVal val="1"/>
          <c:showCatName val="0"/>
          <c:showSerName val="0"/>
          <c:showPercent val="0"/>
          <c:showBubbleSize val="0"/>
        </c:dLbls>
        <c:gapWidth val="219"/>
        <c:overlap val="-27"/>
        <c:axId val="328570224"/>
        <c:axId val="328567728"/>
      </c:barChart>
      <c:catAx>
        <c:axId val="32857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28567728"/>
        <c:crosses val="autoZero"/>
        <c:auto val="1"/>
        <c:lblAlgn val="ctr"/>
        <c:lblOffset val="100"/>
        <c:noMultiLvlLbl val="0"/>
      </c:catAx>
      <c:valAx>
        <c:axId val="328567728"/>
        <c:scaling>
          <c:orientation val="minMax"/>
          <c:max val="0.8"/>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28570224"/>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b="1" dirty="0">
                <a:solidFill>
                  <a:srgbClr val="00B0F0"/>
                </a:solidFill>
              </a:rPr>
              <a:t>贝店</a:t>
            </a:r>
          </a:p>
        </c:rich>
      </c:tx>
      <c:layout>
        <c:manualLayout>
          <c:xMode val="edge"/>
          <c:yMode val="edge"/>
          <c:x val="0.39857772227976435"/>
          <c:y val="8.2078411027766238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0.15440008977464792"/>
          <c:y val="0.11154223977862279"/>
          <c:w val="0.76442469269758451"/>
          <c:h val="0.41555205184648208"/>
        </c:manualLayout>
      </c:layout>
      <c:barChart>
        <c:barDir val="col"/>
        <c:grouping val="clustered"/>
        <c:varyColors val="0"/>
        <c:ser>
          <c:idx val="0"/>
          <c:order val="0"/>
          <c:tx>
            <c:strRef>
              <c:f>Sheet1!$B$1</c:f>
              <c:strCache>
                <c:ptCount val="1"/>
                <c:pt idx="0">
                  <c:v>贝店</c:v>
                </c:pt>
              </c:strCache>
            </c:strRef>
          </c:tx>
          <c:spPr>
            <a:solidFill>
              <a:srgbClr val="01AFEF"/>
            </a:solidFill>
            <a:ln>
              <a:noFill/>
            </a:ln>
            <a:effectLst/>
          </c:spPr>
          <c:invertIfNegative val="0"/>
          <c:dPt>
            <c:idx val="1"/>
            <c:invertIfNegative val="0"/>
            <c:bubble3D val="0"/>
            <c:spPr>
              <a:solidFill>
                <a:srgbClr val="FDC001"/>
              </a:solidFill>
              <a:ln>
                <a:noFill/>
              </a:ln>
              <a:effectLst/>
            </c:spPr>
            <c:extLst>
              <c:ext xmlns:c16="http://schemas.microsoft.com/office/drawing/2014/chart" uri="{C3380CC4-5D6E-409C-BE32-E72D297353CC}">
                <c16:uniqueId val="{00000004-1B4E-42DB-8019-44BFBBFF6724}"/>
              </c:ext>
            </c:extLst>
          </c:dPt>
          <c:dPt>
            <c:idx val="2"/>
            <c:invertIfNegative val="0"/>
            <c:bubble3D val="0"/>
            <c:spPr>
              <a:solidFill>
                <a:srgbClr val="729DFF"/>
              </a:solidFill>
              <a:ln>
                <a:noFill/>
              </a:ln>
              <a:effectLst/>
            </c:spPr>
            <c:extLst>
              <c:ext xmlns:c16="http://schemas.microsoft.com/office/drawing/2014/chart" uri="{C3380CC4-5D6E-409C-BE32-E72D297353CC}">
                <c16:uniqueId val="{00000005-1B4E-42DB-8019-44BFBBFF6724}"/>
              </c:ext>
            </c:extLst>
          </c:dPt>
          <c:dPt>
            <c:idx val="3"/>
            <c:invertIfNegative val="0"/>
            <c:bubble3D val="0"/>
            <c:spPr>
              <a:solidFill>
                <a:srgbClr val="E09342"/>
              </a:solidFill>
              <a:ln>
                <a:noFill/>
              </a:ln>
              <a:effectLst/>
            </c:spPr>
            <c:extLst>
              <c:ext xmlns:c16="http://schemas.microsoft.com/office/drawing/2014/chart" uri="{C3380CC4-5D6E-409C-BE32-E72D297353CC}">
                <c16:uniqueId val="{00000006-1B4E-42DB-8019-44BFBBFF6724}"/>
              </c:ext>
            </c:extLst>
          </c:dPt>
          <c:dPt>
            <c:idx val="4"/>
            <c:invertIfNegative val="0"/>
            <c:bubble3D val="0"/>
            <c:spPr>
              <a:solidFill>
                <a:srgbClr val="8282FF"/>
              </a:solidFill>
              <a:ln>
                <a:noFill/>
              </a:ln>
              <a:effectLst/>
            </c:spPr>
            <c:extLst>
              <c:ext xmlns:c16="http://schemas.microsoft.com/office/drawing/2014/chart" uri="{C3380CC4-5D6E-409C-BE32-E72D297353CC}">
                <c16:uniqueId val="{00000007-1B4E-42DB-8019-44BFBBFF6724}"/>
              </c:ext>
            </c:extLst>
          </c:dPt>
          <c:dPt>
            <c:idx val="5"/>
            <c:invertIfNegative val="0"/>
            <c:bubble3D val="0"/>
            <c:spPr>
              <a:solidFill>
                <a:srgbClr val="70AD47"/>
              </a:solidFill>
              <a:ln>
                <a:noFill/>
              </a:ln>
              <a:effectLst/>
            </c:spPr>
            <c:extLst>
              <c:ext xmlns:c16="http://schemas.microsoft.com/office/drawing/2014/chart" uri="{C3380CC4-5D6E-409C-BE32-E72D297353CC}">
                <c16:uniqueId val="{00000008-1B4E-42DB-8019-44BFBBFF6724}"/>
              </c:ext>
            </c:extLst>
          </c:dPt>
          <c:dPt>
            <c:idx val="6"/>
            <c:invertIfNegative val="0"/>
            <c:bubble3D val="0"/>
            <c:spPr>
              <a:solidFill>
                <a:srgbClr val="FAC172"/>
              </a:solidFill>
              <a:ln>
                <a:noFill/>
              </a:ln>
              <a:effectLst/>
            </c:spPr>
            <c:extLst>
              <c:ext xmlns:c16="http://schemas.microsoft.com/office/drawing/2014/chart" uri="{C3380CC4-5D6E-409C-BE32-E72D297353CC}">
                <c16:uniqueId val="{0000000A-1B4E-42DB-8019-44BFBBFF6724}"/>
              </c:ext>
            </c:extLst>
          </c:dPt>
          <c:dPt>
            <c:idx val="7"/>
            <c:invertIfNegative val="0"/>
            <c:bubble3D val="0"/>
            <c:spPr>
              <a:solidFill>
                <a:srgbClr val="D0D3D9"/>
              </a:solidFill>
              <a:ln>
                <a:noFill/>
              </a:ln>
              <a:effectLst/>
            </c:spPr>
            <c:extLst>
              <c:ext xmlns:c16="http://schemas.microsoft.com/office/drawing/2014/chart" uri="{C3380CC4-5D6E-409C-BE32-E72D297353CC}">
                <c16:uniqueId val="{0000000B-1B4E-42DB-8019-44BFBBFF6724}"/>
              </c:ext>
            </c:extLst>
          </c:dPt>
          <c:dPt>
            <c:idx val="8"/>
            <c:invertIfNegative val="0"/>
            <c:bubble3D val="0"/>
            <c:spPr>
              <a:solidFill>
                <a:srgbClr val="C7D8FF"/>
              </a:solidFill>
              <a:ln>
                <a:noFill/>
              </a:ln>
              <a:effectLst/>
            </c:spPr>
            <c:extLst>
              <c:ext xmlns:c16="http://schemas.microsoft.com/office/drawing/2014/chart" uri="{C3380CC4-5D6E-409C-BE32-E72D297353CC}">
                <c16:uniqueId val="{0000000C-1B4E-42DB-8019-44BFBBFF6724}"/>
              </c:ext>
            </c:extLst>
          </c:dPt>
          <c:dPt>
            <c:idx val="9"/>
            <c:invertIfNegative val="0"/>
            <c:bubble3D val="0"/>
            <c:spPr>
              <a:solidFill>
                <a:srgbClr val="C7D8FF"/>
              </a:solidFill>
              <a:ln>
                <a:noFill/>
              </a:ln>
              <a:effectLst/>
            </c:spPr>
            <c:extLst>
              <c:ext xmlns:c16="http://schemas.microsoft.com/office/drawing/2014/chart" uri="{C3380CC4-5D6E-409C-BE32-E72D297353CC}">
                <c16:uniqueId val="{0000000D-1B4E-42DB-8019-44BFBBFF6724}"/>
              </c:ext>
            </c:extLst>
          </c:dPt>
          <c:dPt>
            <c:idx val="11"/>
            <c:invertIfNegative val="0"/>
            <c:bubble3D val="0"/>
            <c:spPr>
              <a:solidFill>
                <a:srgbClr val="719757"/>
              </a:solidFill>
              <a:ln>
                <a:noFill/>
              </a:ln>
              <a:effectLst/>
            </c:spPr>
            <c:extLst>
              <c:ext xmlns:c16="http://schemas.microsoft.com/office/drawing/2014/chart" uri="{C3380CC4-5D6E-409C-BE32-E72D297353CC}">
                <c16:uniqueId val="{0000000E-1B4E-42DB-8019-44BFBBFF672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服饰/鞋帽</c:v>
                </c:pt>
                <c:pt idx="1">
                  <c:v>家纺/家饰/家居生活</c:v>
                </c:pt>
                <c:pt idx="2">
                  <c:v>家用电器</c:v>
                </c:pt>
                <c:pt idx="3">
                  <c:v>健康保健</c:v>
                </c:pt>
                <c:pt idx="4">
                  <c:v>美妆个护</c:v>
                </c:pt>
                <c:pt idx="5">
                  <c:v>母婴/童玩</c:v>
                </c:pt>
                <c:pt idx="6">
                  <c:v>食品生鲜</c:v>
                </c:pt>
                <c:pt idx="7">
                  <c:v>数码产品</c:v>
                </c:pt>
                <c:pt idx="8">
                  <c:v>箱包/服饰</c:v>
                </c:pt>
                <c:pt idx="9">
                  <c:v>运动户外</c:v>
                </c:pt>
                <c:pt idx="10">
                  <c:v>珠宝</c:v>
                </c:pt>
                <c:pt idx="11">
                  <c:v>其他</c:v>
                </c:pt>
              </c:strCache>
            </c:strRef>
          </c:cat>
          <c:val>
            <c:numRef>
              <c:f>Sheet1!$B$2:$B$13</c:f>
              <c:numCache>
                <c:formatCode>0.00%</c:formatCode>
                <c:ptCount val="12"/>
                <c:pt idx="0">
                  <c:v>0.42859999999999998</c:v>
                </c:pt>
                <c:pt idx="1">
                  <c:v>0.42859999999999998</c:v>
                </c:pt>
                <c:pt idx="2">
                  <c:v>0.1429</c:v>
                </c:pt>
                <c:pt idx="3">
                  <c:v>0.21429999999999999</c:v>
                </c:pt>
                <c:pt idx="4">
                  <c:v>0.1429</c:v>
                </c:pt>
                <c:pt idx="5">
                  <c:v>0.28570000000000001</c:v>
                </c:pt>
                <c:pt idx="6">
                  <c:v>0.1429</c:v>
                </c:pt>
                <c:pt idx="7">
                  <c:v>0.1429</c:v>
                </c:pt>
                <c:pt idx="8">
                  <c:v>0.28570000000000001</c:v>
                </c:pt>
                <c:pt idx="9">
                  <c:v>0.28570000000000001</c:v>
                </c:pt>
                <c:pt idx="10">
                  <c:v>7.1400000000000005E-2</c:v>
                </c:pt>
                <c:pt idx="11">
                  <c:v>7.1400000000000005E-2</c:v>
                </c:pt>
              </c:numCache>
            </c:numRef>
          </c:val>
          <c:extLst>
            <c:ext xmlns:c16="http://schemas.microsoft.com/office/drawing/2014/chart" uri="{C3380CC4-5D6E-409C-BE32-E72D297353CC}">
              <c16:uniqueId val="{00000000-1B4E-42DB-8019-44BFBBFF6724}"/>
            </c:ext>
          </c:extLst>
        </c:ser>
        <c:dLbls>
          <c:dLblPos val="outEnd"/>
          <c:showLegendKey val="0"/>
          <c:showVal val="1"/>
          <c:showCatName val="0"/>
          <c:showSerName val="0"/>
          <c:showPercent val="0"/>
          <c:showBubbleSize val="0"/>
        </c:dLbls>
        <c:gapWidth val="219"/>
        <c:overlap val="-27"/>
        <c:axId val="328570224"/>
        <c:axId val="328567728"/>
      </c:barChart>
      <c:catAx>
        <c:axId val="32857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28567728"/>
        <c:crosses val="autoZero"/>
        <c:auto val="1"/>
        <c:lblAlgn val="ctr"/>
        <c:lblOffset val="100"/>
        <c:noMultiLvlLbl val="0"/>
      </c:catAx>
      <c:valAx>
        <c:axId val="328567728"/>
        <c:scaling>
          <c:orientation val="minMax"/>
          <c:max val="0.8"/>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28570224"/>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C3BB49-2EEC-4709-A8F0-42E0B3621826}" type="datetimeFigureOut">
              <a:rPr lang="zh-CN" altLang="en-US" smtClean="0"/>
              <a:t>2024-08-29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383168-9470-4F41-824B-6EBFB67348CD}" type="slidenum">
              <a:rPr lang="zh-CN" altLang="en-US" smtClean="0"/>
              <a:t>‹#›</a:t>
            </a:fld>
            <a:endParaRPr lang="zh-CN" altLang="en-US"/>
          </a:p>
        </p:txBody>
      </p:sp>
    </p:spTree>
    <p:extLst>
      <p:ext uri="{BB962C8B-B14F-4D97-AF65-F5344CB8AC3E}">
        <p14:creationId xmlns:p14="http://schemas.microsoft.com/office/powerpoint/2010/main" val="2942878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8383168-9470-4F41-824B-6EBFB67348CD}" type="slidenum">
              <a:rPr lang="zh-CN" altLang="en-US" smtClean="0"/>
              <a:t>11</a:t>
            </a:fld>
            <a:endParaRPr lang="zh-CN" altLang="en-US"/>
          </a:p>
        </p:txBody>
      </p:sp>
    </p:spTree>
    <p:extLst>
      <p:ext uri="{BB962C8B-B14F-4D97-AF65-F5344CB8AC3E}">
        <p14:creationId xmlns:p14="http://schemas.microsoft.com/office/powerpoint/2010/main" val="2474023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FE8E42-A783-4D0D-AA7B-9C7B66B9B7F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5505A19-031E-43B7-8C93-4E77AB98DF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949BADBF-D485-430B-A793-1534399CC766}"/>
              </a:ext>
            </a:extLst>
          </p:cNvPr>
          <p:cNvSpPr>
            <a:spLocks noGrp="1"/>
          </p:cNvSpPr>
          <p:nvPr>
            <p:ph type="dt" sz="half" idx="10"/>
          </p:nvPr>
        </p:nvSpPr>
        <p:spPr/>
        <p:txBody>
          <a:bodyPr/>
          <a:lstStyle/>
          <a:p>
            <a:fld id="{A5365771-94DB-4F01-960D-00261C4360B5}" type="datetimeFigureOut">
              <a:rPr lang="zh-CN" altLang="en-US" smtClean="0"/>
              <a:t>2024-08-29</a:t>
            </a:fld>
            <a:endParaRPr lang="zh-CN" altLang="en-US"/>
          </a:p>
        </p:txBody>
      </p:sp>
      <p:sp>
        <p:nvSpPr>
          <p:cNvPr id="5" name="页脚占位符 4">
            <a:extLst>
              <a:ext uri="{FF2B5EF4-FFF2-40B4-BE49-F238E27FC236}">
                <a16:creationId xmlns:a16="http://schemas.microsoft.com/office/drawing/2014/main" id="{578DE2AF-F59E-4D49-A3AC-F601AD2C1CA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365D8D7-7177-4189-9378-8A83A2C1AC63}"/>
              </a:ext>
            </a:extLst>
          </p:cNvPr>
          <p:cNvSpPr>
            <a:spLocks noGrp="1"/>
          </p:cNvSpPr>
          <p:nvPr>
            <p:ph type="sldNum" sz="quarter" idx="12"/>
          </p:nvPr>
        </p:nvSpPr>
        <p:spPr/>
        <p:txBody>
          <a:bodyPr/>
          <a:lstStyle/>
          <a:p>
            <a:fld id="{C159A6FF-C4A5-4BFD-9D77-BE530D4B191B}" type="slidenum">
              <a:rPr lang="zh-CN" altLang="en-US" smtClean="0"/>
              <a:t>‹#›</a:t>
            </a:fld>
            <a:endParaRPr lang="zh-CN" altLang="en-US"/>
          </a:p>
        </p:txBody>
      </p:sp>
    </p:spTree>
    <p:extLst>
      <p:ext uri="{BB962C8B-B14F-4D97-AF65-F5344CB8AC3E}">
        <p14:creationId xmlns:p14="http://schemas.microsoft.com/office/powerpoint/2010/main" val="3874568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椭圆 7">
            <a:extLst>
              <a:ext uri="{FF2B5EF4-FFF2-40B4-BE49-F238E27FC236}">
                <a16:creationId xmlns:a16="http://schemas.microsoft.com/office/drawing/2014/main" id="{2DF0472E-DC56-4FD1-A7D5-747696E6B98B}"/>
              </a:ext>
            </a:extLst>
          </p:cNvPr>
          <p:cNvSpPr/>
          <p:nvPr userDrawn="1"/>
        </p:nvSpPr>
        <p:spPr>
          <a:xfrm>
            <a:off x="-1440436" y="-701918"/>
            <a:ext cx="3175232" cy="3188744"/>
          </a:xfrm>
          <a:prstGeom prst="ellipse">
            <a:avLst/>
          </a:prstGeom>
          <a:solidFill>
            <a:srgbClr val="E9F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48A98A50-A801-4443-ABBC-DC472C430EBE}"/>
              </a:ext>
            </a:extLst>
          </p:cNvPr>
          <p:cNvSpPr>
            <a:spLocks noGrp="1"/>
          </p:cNvSpPr>
          <p:nvPr>
            <p:ph type="title"/>
          </p:nvPr>
        </p:nvSpPr>
        <p:spPr/>
        <p:txBody>
          <a:bodyPr>
            <a:normAutofit/>
          </a:bodyPr>
          <a:lstStyle>
            <a:lvl1pPr>
              <a:defRPr sz="4400" b="1">
                <a:solidFill>
                  <a:srgbClr val="03ADEC"/>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3" name="内容占位符 2">
            <a:extLst>
              <a:ext uri="{FF2B5EF4-FFF2-40B4-BE49-F238E27FC236}">
                <a16:creationId xmlns:a16="http://schemas.microsoft.com/office/drawing/2014/main" id="{5540EF94-8E71-4933-8167-92BBB904F7CB}"/>
              </a:ext>
            </a:extLst>
          </p:cNvPr>
          <p:cNvSpPr>
            <a:spLocks noGrp="1"/>
          </p:cNvSpPr>
          <p:nvPr>
            <p:ph idx="1"/>
          </p:nvPr>
        </p:nvSpPr>
        <p:spPr/>
        <p:txBody>
          <a:bodyPr/>
          <a:lstStyle>
            <a:lvl1pPr>
              <a:defRPr>
                <a:latin typeface="幼圆" panose="02010509060101010101" pitchFamily="49" charset="-122"/>
                <a:ea typeface="幼圆" panose="02010509060101010101" pitchFamily="49" charset="-122"/>
              </a:defRPr>
            </a:lvl1pPr>
            <a:lvl2pPr>
              <a:defRPr>
                <a:latin typeface="幼圆" panose="02010509060101010101" pitchFamily="49" charset="-122"/>
                <a:ea typeface="幼圆" panose="02010509060101010101" pitchFamily="49" charset="-122"/>
              </a:defRPr>
            </a:lvl2pPr>
            <a:lvl3pPr>
              <a:defRPr>
                <a:latin typeface="幼圆" panose="02010509060101010101" pitchFamily="49" charset="-122"/>
                <a:ea typeface="幼圆" panose="02010509060101010101" pitchFamily="49" charset="-122"/>
              </a:defRPr>
            </a:lvl3pPr>
            <a:lvl4pPr>
              <a:defRPr>
                <a:latin typeface="幼圆" panose="02010509060101010101" pitchFamily="49" charset="-122"/>
                <a:ea typeface="幼圆" panose="02010509060101010101" pitchFamily="49" charset="-122"/>
              </a:defRPr>
            </a:lvl4pPr>
            <a:lvl5pPr>
              <a:defRPr>
                <a:latin typeface="幼圆" panose="02010509060101010101" pitchFamily="49" charset="-122"/>
                <a:ea typeface="幼圆" panose="02010509060101010101" pitchFamily="49"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CB9A5107-4C41-46B9-A1B4-B8132A6F47AB}"/>
              </a:ext>
            </a:extLst>
          </p:cNvPr>
          <p:cNvSpPr>
            <a:spLocks noGrp="1"/>
          </p:cNvSpPr>
          <p:nvPr>
            <p:ph type="dt" sz="half" idx="10"/>
          </p:nvPr>
        </p:nvSpPr>
        <p:spPr/>
        <p:txBody>
          <a:bodyPr/>
          <a:lstStyle/>
          <a:p>
            <a:fld id="{A5365771-94DB-4F01-960D-00261C4360B5}" type="datetimeFigureOut">
              <a:rPr lang="zh-CN" altLang="en-US" smtClean="0"/>
              <a:t>2024-08-29</a:t>
            </a:fld>
            <a:endParaRPr lang="zh-CN" altLang="en-US"/>
          </a:p>
        </p:txBody>
      </p:sp>
      <p:sp>
        <p:nvSpPr>
          <p:cNvPr id="5" name="页脚占位符 4">
            <a:extLst>
              <a:ext uri="{FF2B5EF4-FFF2-40B4-BE49-F238E27FC236}">
                <a16:creationId xmlns:a16="http://schemas.microsoft.com/office/drawing/2014/main" id="{BD30505B-28A9-471D-80F8-B08EC3FF557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9AD6368-9D33-43C0-B152-D8E2168C258F}"/>
              </a:ext>
            </a:extLst>
          </p:cNvPr>
          <p:cNvSpPr>
            <a:spLocks noGrp="1"/>
          </p:cNvSpPr>
          <p:nvPr>
            <p:ph type="sldNum" sz="quarter" idx="12"/>
          </p:nvPr>
        </p:nvSpPr>
        <p:spPr/>
        <p:txBody>
          <a:bodyPr/>
          <a:lstStyle/>
          <a:p>
            <a:fld id="{C159A6FF-C4A5-4BFD-9D77-BE530D4B191B}" type="slidenum">
              <a:rPr lang="zh-CN" altLang="en-US" smtClean="0"/>
              <a:t>‹#›</a:t>
            </a:fld>
            <a:endParaRPr lang="zh-CN" altLang="en-US"/>
          </a:p>
        </p:txBody>
      </p:sp>
      <p:sp>
        <p:nvSpPr>
          <p:cNvPr id="9" name="矩形 8">
            <a:extLst>
              <a:ext uri="{FF2B5EF4-FFF2-40B4-BE49-F238E27FC236}">
                <a16:creationId xmlns:a16="http://schemas.microsoft.com/office/drawing/2014/main" id="{F56C23CB-1A5F-4F10-BC5F-F74E26937748}"/>
              </a:ext>
            </a:extLst>
          </p:cNvPr>
          <p:cNvSpPr/>
          <p:nvPr userDrawn="1"/>
        </p:nvSpPr>
        <p:spPr>
          <a:xfrm>
            <a:off x="838200" y="1290415"/>
            <a:ext cx="11433561" cy="11964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62266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6AE2C5-4DB4-4893-8D3B-15687DB79A0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93747EF-0716-45E1-8935-5B5E950F94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C6904E1-44E0-4A0C-B988-CD7B680C429F}"/>
              </a:ext>
            </a:extLst>
          </p:cNvPr>
          <p:cNvSpPr>
            <a:spLocks noGrp="1"/>
          </p:cNvSpPr>
          <p:nvPr>
            <p:ph type="dt" sz="half" idx="10"/>
          </p:nvPr>
        </p:nvSpPr>
        <p:spPr/>
        <p:txBody>
          <a:bodyPr/>
          <a:lstStyle/>
          <a:p>
            <a:fld id="{A5365771-94DB-4F01-960D-00261C4360B5}" type="datetimeFigureOut">
              <a:rPr lang="zh-CN" altLang="en-US" smtClean="0"/>
              <a:t>2024-08-29</a:t>
            </a:fld>
            <a:endParaRPr lang="zh-CN" altLang="en-US"/>
          </a:p>
        </p:txBody>
      </p:sp>
      <p:sp>
        <p:nvSpPr>
          <p:cNvPr id="5" name="页脚占位符 4">
            <a:extLst>
              <a:ext uri="{FF2B5EF4-FFF2-40B4-BE49-F238E27FC236}">
                <a16:creationId xmlns:a16="http://schemas.microsoft.com/office/drawing/2014/main" id="{B8B62A0F-48BF-4788-974C-171B78522DD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947B476-FF1D-4C03-8971-F35C91436344}"/>
              </a:ext>
            </a:extLst>
          </p:cNvPr>
          <p:cNvSpPr>
            <a:spLocks noGrp="1"/>
          </p:cNvSpPr>
          <p:nvPr>
            <p:ph type="sldNum" sz="quarter" idx="12"/>
          </p:nvPr>
        </p:nvSpPr>
        <p:spPr/>
        <p:txBody>
          <a:bodyPr/>
          <a:lstStyle/>
          <a:p>
            <a:fld id="{C159A6FF-C4A5-4BFD-9D77-BE530D4B191B}" type="slidenum">
              <a:rPr lang="zh-CN" altLang="en-US" smtClean="0"/>
              <a:t>‹#›</a:t>
            </a:fld>
            <a:endParaRPr lang="zh-CN" altLang="en-US"/>
          </a:p>
        </p:txBody>
      </p:sp>
    </p:spTree>
    <p:extLst>
      <p:ext uri="{BB962C8B-B14F-4D97-AF65-F5344CB8AC3E}">
        <p14:creationId xmlns:p14="http://schemas.microsoft.com/office/powerpoint/2010/main" val="4002006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D34042-E931-4C61-BD30-7AB20E5CE67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6AF155C-0FE7-40F1-9FD0-1AC9B2622AF8}"/>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F162381-D2BA-4C7B-888B-67CC54794FAA}"/>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91BDB724-9EDD-48F2-99CB-1144AB27FF1A}"/>
              </a:ext>
            </a:extLst>
          </p:cNvPr>
          <p:cNvSpPr>
            <a:spLocks noGrp="1"/>
          </p:cNvSpPr>
          <p:nvPr>
            <p:ph type="dt" sz="half" idx="10"/>
          </p:nvPr>
        </p:nvSpPr>
        <p:spPr/>
        <p:txBody>
          <a:bodyPr/>
          <a:lstStyle/>
          <a:p>
            <a:fld id="{A5365771-94DB-4F01-960D-00261C4360B5}" type="datetimeFigureOut">
              <a:rPr lang="zh-CN" altLang="en-US" smtClean="0"/>
              <a:t>2024-08-29</a:t>
            </a:fld>
            <a:endParaRPr lang="zh-CN" altLang="en-US"/>
          </a:p>
        </p:txBody>
      </p:sp>
      <p:sp>
        <p:nvSpPr>
          <p:cNvPr id="6" name="页脚占位符 5">
            <a:extLst>
              <a:ext uri="{FF2B5EF4-FFF2-40B4-BE49-F238E27FC236}">
                <a16:creationId xmlns:a16="http://schemas.microsoft.com/office/drawing/2014/main" id="{9B67C474-128F-43A8-9F8B-D886F61DB6A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A175B11-0281-4081-B735-DE819EF8D759}"/>
              </a:ext>
            </a:extLst>
          </p:cNvPr>
          <p:cNvSpPr>
            <a:spLocks noGrp="1"/>
          </p:cNvSpPr>
          <p:nvPr>
            <p:ph type="sldNum" sz="quarter" idx="12"/>
          </p:nvPr>
        </p:nvSpPr>
        <p:spPr/>
        <p:txBody>
          <a:bodyPr/>
          <a:lstStyle/>
          <a:p>
            <a:fld id="{C159A6FF-C4A5-4BFD-9D77-BE530D4B191B}" type="slidenum">
              <a:rPr lang="zh-CN" altLang="en-US" smtClean="0"/>
              <a:t>‹#›</a:t>
            </a:fld>
            <a:endParaRPr lang="zh-CN" altLang="en-US"/>
          </a:p>
        </p:txBody>
      </p:sp>
    </p:spTree>
    <p:extLst>
      <p:ext uri="{BB962C8B-B14F-4D97-AF65-F5344CB8AC3E}">
        <p14:creationId xmlns:p14="http://schemas.microsoft.com/office/powerpoint/2010/main" val="1243759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7F9BD5-E834-4D4F-86D4-2D80838EAB67}"/>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2AE54B1-E17A-4BCE-820E-0AEABCB34C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0AC78E45-9FAC-42E1-AD94-DAC8DB09FC74}"/>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2B0075E9-6FA3-4A77-B7B7-6DA2967199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2AC920A7-290C-4E66-9AA6-2F06AB728CCC}"/>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B86DFBA7-D737-49DA-AEFF-E293D44481E2}"/>
              </a:ext>
            </a:extLst>
          </p:cNvPr>
          <p:cNvSpPr>
            <a:spLocks noGrp="1"/>
          </p:cNvSpPr>
          <p:nvPr>
            <p:ph type="dt" sz="half" idx="10"/>
          </p:nvPr>
        </p:nvSpPr>
        <p:spPr/>
        <p:txBody>
          <a:bodyPr/>
          <a:lstStyle/>
          <a:p>
            <a:fld id="{A5365771-94DB-4F01-960D-00261C4360B5}" type="datetimeFigureOut">
              <a:rPr lang="zh-CN" altLang="en-US" smtClean="0"/>
              <a:t>2024-08-29</a:t>
            </a:fld>
            <a:endParaRPr lang="zh-CN" altLang="en-US"/>
          </a:p>
        </p:txBody>
      </p:sp>
      <p:sp>
        <p:nvSpPr>
          <p:cNvPr id="8" name="页脚占位符 7">
            <a:extLst>
              <a:ext uri="{FF2B5EF4-FFF2-40B4-BE49-F238E27FC236}">
                <a16:creationId xmlns:a16="http://schemas.microsoft.com/office/drawing/2014/main" id="{98EA49C8-4498-405C-8EAF-EE93EA7FE5D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93405066-871F-44D6-9DD2-79D8DAFD6323}"/>
              </a:ext>
            </a:extLst>
          </p:cNvPr>
          <p:cNvSpPr>
            <a:spLocks noGrp="1"/>
          </p:cNvSpPr>
          <p:nvPr>
            <p:ph type="sldNum" sz="quarter" idx="12"/>
          </p:nvPr>
        </p:nvSpPr>
        <p:spPr/>
        <p:txBody>
          <a:bodyPr/>
          <a:lstStyle/>
          <a:p>
            <a:fld id="{C159A6FF-C4A5-4BFD-9D77-BE530D4B191B}" type="slidenum">
              <a:rPr lang="zh-CN" altLang="en-US" smtClean="0"/>
              <a:t>‹#›</a:t>
            </a:fld>
            <a:endParaRPr lang="zh-CN" altLang="en-US"/>
          </a:p>
        </p:txBody>
      </p:sp>
    </p:spTree>
    <p:extLst>
      <p:ext uri="{BB962C8B-B14F-4D97-AF65-F5344CB8AC3E}">
        <p14:creationId xmlns:p14="http://schemas.microsoft.com/office/powerpoint/2010/main" val="2072261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294C1E-B01F-4B28-A478-2555FD21CCB1}"/>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6E6830D-50D2-4441-A3EB-CE30EC38E3CD}"/>
              </a:ext>
            </a:extLst>
          </p:cNvPr>
          <p:cNvSpPr>
            <a:spLocks noGrp="1"/>
          </p:cNvSpPr>
          <p:nvPr>
            <p:ph type="dt" sz="half" idx="10"/>
          </p:nvPr>
        </p:nvSpPr>
        <p:spPr/>
        <p:txBody>
          <a:bodyPr/>
          <a:lstStyle/>
          <a:p>
            <a:fld id="{A5365771-94DB-4F01-960D-00261C4360B5}" type="datetimeFigureOut">
              <a:rPr lang="zh-CN" altLang="en-US" smtClean="0"/>
              <a:t>2024-08-29</a:t>
            </a:fld>
            <a:endParaRPr lang="zh-CN" altLang="en-US"/>
          </a:p>
        </p:txBody>
      </p:sp>
      <p:sp>
        <p:nvSpPr>
          <p:cNvPr id="4" name="页脚占位符 3">
            <a:extLst>
              <a:ext uri="{FF2B5EF4-FFF2-40B4-BE49-F238E27FC236}">
                <a16:creationId xmlns:a16="http://schemas.microsoft.com/office/drawing/2014/main" id="{5563CE2E-FC02-4C5B-B275-AD9669DD773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00AF563C-A513-4F6F-AFCB-46351B992B35}"/>
              </a:ext>
            </a:extLst>
          </p:cNvPr>
          <p:cNvSpPr>
            <a:spLocks noGrp="1"/>
          </p:cNvSpPr>
          <p:nvPr>
            <p:ph type="sldNum" sz="quarter" idx="12"/>
          </p:nvPr>
        </p:nvSpPr>
        <p:spPr/>
        <p:txBody>
          <a:bodyPr/>
          <a:lstStyle/>
          <a:p>
            <a:fld id="{C159A6FF-C4A5-4BFD-9D77-BE530D4B191B}" type="slidenum">
              <a:rPr lang="zh-CN" altLang="en-US" smtClean="0"/>
              <a:t>‹#›</a:t>
            </a:fld>
            <a:endParaRPr lang="zh-CN" altLang="en-US"/>
          </a:p>
        </p:txBody>
      </p:sp>
    </p:spTree>
    <p:extLst>
      <p:ext uri="{BB962C8B-B14F-4D97-AF65-F5344CB8AC3E}">
        <p14:creationId xmlns:p14="http://schemas.microsoft.com/office/powerpoint/2010/main" val="2944038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02A0EF3-B0A5-43CF-BBD6-E15369F9BD7E}"/>
              </a:ext>
            </a:extLst>
          </p:cNvPr>
          <p:cNvSpPr>
            <a:spLocks noGrp="1"/>
          </p:cNvSpPr>
          <p:nvPr>
            <p:ph type="dt" sz="half" idx="10"/>
          </p:nvPr>
        </p:nvSpPr>
        <p:spPr/>
        <p:txBody>
          <a:bodyPr/>
          <a:lstStyle/>
          <a:p>
            <a:fld id="{A5365771-94DB-4F01-960D-00261C4360B5}" type="datetimeFigureOut">
              <a:rPr lang="zh-CN" altLang="en-US" smtClean="0"/>
              <a:t>2024-08-29</a:t>
            </a:fld>
            <a:endParaRPr lang="zh-CN" altLang="en-US"/>
          </a:p>
        </p:txBody>
      </p:sp>
      <p:sp>
        <p:nvSpPr>
          <p:cNvPr id="3" name="页脚占位符 2">
            <a:extLst>
              <a:ext uri="{FF2B5EF4-FFF2-40B4-BE49-F238E27FC236}">
                <a16:creationId xmlns:a16="http://schemas.microsoft.com/office/drawing/2014/main" id="{621F1825-CDCA-48BD-9F00-9766AB78CC5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CD79B65-FE81-4D77-B243-4D071ED6D10A}"/>
              </a:ext>
            </a:extLst>
          </p:cNvPr>
          <p:cNvSpPr>
            <a:spLocks noGrp="1"/>
          </p:cNvSpPr>
          <p:nvPr>
            <p:ph type="sldNum" sz="quarter" idx="12"/>
          </p:nvPr>
        </p:nvSpPr>
        <p:spPr/>
        <p:txBody>
          <a:bodyPr/>
          <a:lstStyle/>
          <a:p>
            <a:fld id="{C159A6FF-C4A5-4BFD-9D77-BE530D4B191B}" type="slidenum">
              <a:rPr lang="zh-CN" altLang="en-US" smtClean="0"/>
              <a:t>‹#›</a:t>
            </a:fld>
            <a:endParaRPr lang="zh-CN" altLang="en-US"/>
          </a:p>
        </p:txBody>
      </p:sp>
    </p:spTree>
    <p:extLst>
      <p:ext uri="{BB962C8B-B14F-4D97-AF65-F5344CB8AC3E}">
        <p14:creationId xmlns:p14="http://schemas.microsoft.com/office/powerpoint/2010/main" val="4258648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C6F467-312E-4F46-8A43-1653C9DF538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4A4C64E7-8140-4A83-9BD7-1A37489189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EA984B21-0DBF-46A8-8565-6DA4BDB402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3BB33766-5C83-43CE-B96C-122CD557DEF2}"/>
              </a:ext>
            </a:extLst>
          </p:cNvPr>
          <p:cNvSpPr>
            <a:spLocks noGrp="1"/>
          </p:cNvSpPr>
          <p:nvPr>
            <p:ph type="dt" sz="half" idx="10"/>
          </p:nvPr>
        </p:nvSpPr>
        <p:spPr/>
        <p:txBody>
          <a:bodyPr/>
          <a:lstStyle/>
          <a:p>
            <a:fld id="{A5365771-94DB-4F01-960D-00261C4360B5}" type="datetimeFigureOut">
              <a:rPr lang="zh-CN" altLang="en-US" smtClean="0"/>
              <a:t>2024-08-29</a:t>
            </a:fld>
            <a:endParaRPr lang="zh-CN" altLang="en-US"/>
          </a:p>
        </p:txBody>
      </p:sp>
      <p:sp>
        <p:nvSpPr>
          <p:cNvPr id="6" name="页脚占位符 5">
            <a:extLst>
              <a:ext uri="{FF2B5EF4-FFF2-40B4-BE49-F238E27FC236}">
                <a16:creationId xmlns:a16="http://schemas.microsoft.com/office/drawing/2014/main" id="{501A01BF-E6E2-4307-8C62-9143B3989F0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875A6EC-1326-4196-847B-780DB9AAFE87}"/>
              </a:ext>
            </a:extLst>
          </p:cNvPr>
          <p:cNvSpPr>
            <a:spLocks noGrp="1"/>
          </p:cNvSpPr>
          <p:nvPr>
            <p:ph type="sldNum" sz="quarter" idx="12"/>
          </p:nvPr>
        </p:nvSpPr>
        <p:spPr/>
        <p:txBody>
          <a:bodyPr/>
          <a:lstStyle/>
          <a:p>
            <a:fld id="{C159A6FF-C4A5-4BFD-9D77-BE530D4B191B}" type="slidenum">
              <a:rPr lang="zh-CN" altLang="en-US" smtClean="0"/>
              <a:t>‹#›</a:t>
            </a:fld>
            <a:endParaRPr lang="zh-CN" altLang="en-US"/>
          </a:p>
        </p:txBody>
      </p:sp>
    </p:spTree>
    <p:extLst>
      <p:ext uri="{BB962C8B-B14F-4D97-AF65-F5344CB8AC3E}">
        <p14:creationId xmlns:p14="http://schemas.microsoft.com/office/powerpoint/2010/main" val="14462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7A5DDA-7697-4C73-AA29-4C8DAC20DCB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5211B0B6-1050-43CB-B9E3-296D7AC244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BBE24D11-E3A9-4C17-8EE7-D69A2AE393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63F79E5-3ED1-499C-8299-5CEA013582C3}"/>
              </a:ext>
            </a:extLst>
          </p:cNvPr>
          <p:cNvSpPr>
            <a:spLocks noGrp="1"/>
          </p:cNvSpPr>
          <p:nvPr>
            <p:ph type="dt" sz="half" idx="10"/>
          </p:nvPr>
        </p:nvSpPr>
        <p:spPr/>
        <p:txBody>
          <a:bodyPr/>
          <a:lstStyle/>
          <a:p>
            <a:fld id="{A5365771-94DB-4F01-960D-00261C4360B5}" type="datetimeFigureOut">
              <a:rPr lang="zh-CN" altLang="en-US" smtClean="0"/>
              <a:t>2024-08-29</a:t>
            </a:fld>
            <a:endParaRPr lang="zh-CN" altLang="en-US"/>
          </a:p>
        </p:txBody>
      </p:sp>
      <p:sp>
        <p:nvSpPr>
          <p:cNvPr id="6" name="页脚占位符 5">
            <a:extLst>
              <a:ext uri="{FF2B5EF4-FFF2-40B4-BE49-F238E27FC236}">
                <a16:creationId xmlns:a16="http://schemas.microsoft.com/office/drawing/2014/main" id="{A81C5875-97D0-496A-B40F-B487E418D83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7256C1A-F1AA-4197-8B90-F4228F52E9D4}"/>
              </a:ext>
            </a:extLst>
          </p:cNvPr>
          <p:cNvSpPr>
            <a:spLocks noGrp="1"/>
          </p:cNvSpPr>
          <p:nvPr>
            <p:ph type="sldNum" sz="quarter" idx="12"/>
          </p:nvPr>
        </p:nvSpPr>
        <p:spPr/>
        <p:txBody>
          <a:bodyPr/>
          <a:lstStyle/>
          <a:p>
            <a:fld id="{C159A6FF-C4A5-4BFD-9D77-BE530D4B191B}" type="slidenum">
              <a:rPr lang="zh-CN" altLang="en-US" smtClean="0"/>
              <a:t>‹#›</a:t>
            </a:fld>
            <a:endParaRPr lang="zh-CN" altLang="en-US"/>
          </a:p>
        </p:txBody>
      </p:sp>
    </p:spTree>
    <p:extLst>
      <p:ext uri="{BB962C8B-B14F-4D97-AF65-F5344CB8AC3E}">
        <p14:creationId xmlns:p14="http://schemas.microsoft.com/office/powerpoint/2010/main" val="1992912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D55E0E-E95B-4E85-B413-5633AF0E57F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41887AB5-812E-4F91-81D4-3192505BE1F8}"/>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83C8D5F-DA6F-4E2A-99A6-15D41646D134}"/>
              </a:ext>
            </a:extLst>
          </p:cNvPr>
          <p:cNvSpPr>
            <a:spLocks noGrp="1"/>
          </p:cNvSpPr>
          <p:nvPr>
            <p:ph type="dt" sz="half" idx="10"/>
          </p:nvPr>
        </p:nvSpPr>
        <p:spPr/>
        <p:txBody>
          <a:bodyPr/>
          <a:lstStyle/>
          <a:p>
            <a:fld id="{A5365771-94DB-4F01-960D-00261C4360B5}" type="datetimeFigureOut">
              <a:rPr lang="zh-CN" altLang="en-US" smtClean="0"/>
              <a:t>2024-08-29</a:t>
            </a:fld>
            <a:endParaRPr lang="zh-CN" altLang="en-US"/>
          </a:p>
        </p:txBody>
      </p:sp>
      <p:sp>
        <p:nvSpPr>
          <p:cNvPr id="5" name="页脚占位符 4">
            <a:extLst>
              <a:ext uri="{FF2B5EF4-FFF2-40B4-BE49-F238E27FC236}">
                <a16:creationId xmlns:a16="http://schemas.microsoft.com/office/drawing/2014/main" id="{B4EC97EB-2F9F-42C5-8762-3892A043659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44884D0-BEFF-4A7E-B99E-F8E24536ABF1}"/>
              </a:ext>
            </a:extLst>
          </p:cNvPr>
          <p:cNvSpPr>
            <a:spLocks noGrp="1"/>
          </p:cNvSpPr>
          <p:nvPr>
            <p:ph type="sldNum" sz="quarter" idx="12"/>
          </p:nvPr>
        </p:nvSpPr>
        <p:spPr/>
        <p:txBody>
          <a:bodyPr/>
          <a:lstStyle/>
          <a:p>
            <a:fld id="{C159A6FF-C4A5-4BFD-9D77-BE530D4B191B}" type="slidenum">
              <a:rPr lang="zh-CN" altLang="en-US" smtClean="0"/>
              <a:t>‹#›</a:t>
            </a:fld>
            <a:endParaRPr lang="zh-CN" altLang="en-US"/>
          </a:p>
        </p:txBody>
      </p:sp>
    </p:spTree>
    <p:extLst>
      <p:ext uri="{BB962C8B-B14F-4D97-AF65-F5344CB8AC3E}">
        <p14:creationId xmlns:p14="http://schemas.microsoft.com/office/powerpoint/2010/main" val="604785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F57BF84A-C59B-4652-958C-28DFEF59805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8630C2C-34F5-4ADA-8604-88AF2F0DF958}"/>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10E9446-EE45-4487-AB00-137F9DE74CB7}"/>
              </a:ext>
            </a:extLst>
          </p:cNvPr>
          <p:cNvSpPr>
            <a:spLocks noGrp="1"/>
          </p:cNvSpPr>
          <p:nvPr>
            <p:ph type="dt" sz="half" idx="10"/>
          </p:nvPr>
        </p:nvSpPr>
        <p:spPr/>
        <p:txBody>
          <a:bodyPr/>
          <a:lstStyle/>
          <a:p>
            <a:fld id="{A5365771-94DB-4F01-960D-00261C4360B5}" type="datetimeFigureOut">
              <a:rPr lang="zh-CN" altLang="en-US" smtClean="0"/>
              <a:t>2024-08-29</a:t>
            </a:fld>
            <a:endParaRPr lang="zh-CN" altLang="en-US"/>
          </a:p>
        </p:txBody>
      </p:sp>
      <p:sp>
        <p:nvSpPr>
          <p:cNvPr id="5" name="页脚占位符 4">
            <a:extLst>
              <a:ext uri="{FF2B5EF4-FFF2-40B4-BE49-F238E27FC236}">
                <a16:creationId xmlns:a16="http://schemas.microsoft.com/office/drawing/2014/main" id="{EE28B7E8-5301-4C61-935D-50307BA5312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5372658-A3A4-43D1-B5C2-B7EF9E9B738F}"/>
              </a:ext>
            </a:extLst>
          </p:cNvPr>
          <p:cNvSpPr>
            <a:spLocks noGrp="1"/>
          </p:cNvSpPr>
          <p:nvPr>
            <p:ph type="sldNum" sz="quarter" idx="12"/>
          </p:nvPr>
        </p:nvSpPr>
        <p:spPr/>
        <p:txBody>
          <a:bodyPr/>
          <a:lstStyle/>
          <a:p>
            <a:fld id="{C159A6FF-C4A5-4BFD-9D77-BE530D4B191B}" type="slidenum">
              <a:rPr lang="zh-CN" altLang="en-US" smtClean="0"/>
              <a:t>‹#›</a:t>
            </a:fld>
            <a:endParaRPr lang="zh-CN" altLang="en-US"/>
          </a:p>
        </p:txBody>
      </p:sp>
    </p:spTree>
    <p:extLst>
      <p:ext uri="{BB962C8B-B14F-4D97-AF65-F5344CB8AC3E}">
        <p14:creationId xmlns:p14="http://schemas.microsoft.com/office/powerpoint/2010/main" val="2342416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A30CC648-1F6A-41A5-9BE4-67DC7F6D2E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2E987AEC-57EE-4EBB-9E19-5297AAD89F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7932FB5-33AD-4BA2-8B34-7C785C4D25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365771-94DB-4F01-960D-00261C4360B5}" type="datetimeFigureOut">
              <a:rPr lang="zh-CN" altLang="en-US" smtClean="0"/>
              <a:t>2024-08-29</a:t>
            </a:fld>
            <a:endParaRPr lang="zh-CN" altLang="en-US"/>
          </a:p>
        </p:txBody>
      </p:sp>
      <p:sp>
        <p:nvSpPr>
          <p:cNvPr id="5" name="页脚占位符 4">
            <a:extLst>
              <a:ext uri="{FF2B5EF4-FFF2-40B4-BE49-F238E27FC236}">
                <a16:creationId xmlns:a16="http://schemas.microsoft.com/office/drawing/2014/main" id="{6E2A1582-4BB0-4280-B988-81DC5D713D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FDBA006C-343F-4AB9-B236-1325B5B5E7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59A6FF-C4A5-4BFD-9D77-BE530D4B191B}" type="slidenum">
              <a:rPr lang="zh-CN" altLang="en-US" smtClean="0"/>
              <a:t>‹#›</a:t>
            </a:fld>
            <a:endParaRPr lang="zh-CN" altLang="en-US"/>
          </a:p>
        </p:txBody>
      </p:sp>
    </p:spTree>
    <p:extLst>
      <p:ext uri="{BB962C8B-B14F-4D97-AF65-F5344CB8AC3E}">
        <p14:creationId xmlns:p14="http://schemas.microsoft.com/office/powerpoint/2010/main" val="1565677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jpg"/><Relationship Id="rId5" Type="http://schemas.microsoft.com/office/2007/relationships/hdphoto" Target="../media/hdphoto2.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4.jpg"/><Relationship Id="rId3" Type="http://schemas.microsoft.com/office/2007/relationships/hdphoto" Target="../media/hdphoto6.wdp"/><Relationship Id="rId7" Type="http://schemas.openxmlformats.org/officeDocument/2006/relationships/image" Target="../media/image23.jpg"/><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image" Target="../media/image22.jpg"/><Relationship Id="rId5" Type="http://schemas.microsoft.com/office/2007/relationships/hdphoto" Target="../media/hdphoto7.wdp"/><Relationship Id="rId4" Type="http://schemas.openxmlformats.org/officeDocument/2006/relationships/image" Target="../media/image21.png"/><Relationship Id="rId9" Type="http://schemas.openxmlformats.org/officeDocument/2006/relationships/image" Target="../media/image2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31.jpg"/><Relationship Id="rId3" Type="http://schemas.microsoft.com/office/2007/relationships/hdphoto" Target="../media/hdphoto8.wdp"/><Relationship Id="rId7" Type="http://schemas.openxmlformats.org/officeDocument/2006/relationships/image" Target="../media/image30.jp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jpg"/><Relationship Id="rId10" Type="http://schemas.openxmlformats.org/officeDocument/2006/relationships/image" Target="../media/image33.jpg"/><Relationship Id="rId4" Type="http://schemas.openxmlformats.org/officeDocument/2006/relationships/image" Target="../media/image27.jpg"/><Relationship Id="rId9" Type="http://schemas.openxmlformats.org/officeDocument/2006/relationships/image" Target="../media/image32.jpg"/></Relationships>
</file>

<file path=ppt/slides/_rels/slide2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 Id="rId5" Type="http://schemas.openxmlformats.org/officeDocument/2006/relationships/chart" Target="../charts/chart7.xml"/><Relationship Id="rId4" Type="http://schemas.openxmlformats.org/officeDocument/2006/relationships/chart" Target="../charts/char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xml"/><Relationship Id="rId5" Type="http://schemas.openxmlformats.org/officeDocument/2006/relationships/chart" Target="../charts/chart11.xml"/><Relationship Id="rId4" Type="http://schemas.openxmlformats.org/officeDocument/2006/relationships/chart" Target="../charts/char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2.xml"/><Relationship Id="rId5" Type="http://schemas.openxmlformats.org/officeDocument/2006/relationships/chart" Target="../charts/chart15.xml"/><Relationship Id="rId4" Type="http://schemas.openxmlformats.org/officeDocument/2006/relationships/chart" Target="../charts/chart14.xml"/></Relationships>
</file>

<file path=ppt/slides/_rels/slide33.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a:extLst>
              <a:ext uri="{FF2B5EF4-FFF2-40B4-BE49-F238E27FC236}">
                <a16:creationId xmlns:a16="http://schemas.microsoft.com/office/drawing/2014/main" id="{553248CA-9EAA-4995-B3CF-FA294344580E}"/>
              </a:ext>
            </a:extLst>
          </p:cNvPr>
          <p:cNvSpPr/>
          <p:nvPr/>
        </p:nvSpPr>
        <p:spPr>
          <a:xfrm>
            <a:off x="-1543235" y="-1020169"/>
            <a:ext cx="3340963" cy="3449490"/>
          </a:xfrm>
          <a:prstGeom prst="ellipse">
            <a:avLst/>
          </a:prstGeom>
          <a:solidFill>
            <a:srgbClr val="E9F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660ED947-07E3-48CA-A7D2-AF708FDB44DD}"/>
              </a:ext>
            </a:extLst>
          </p:cNvPr>
          <p:cNvSpPr/>
          <p:nvPr/>
        </p:nvSpPr>
        <p:spPr>
          <a:xfrm>
            <a:off x="1111572" y="951304"/>
            <a:ext cx="1251752" cy="220496"/>
          </a:xfrm>
          <a:prstGeom prst="rect">
            <a:avLst/>
          </a:prstGeom>
          <a:solidFill>
            <a:srgbClr val="CCEF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9894BB59-AB13-4F05-939B-7CDCBABE42D5}"/>
              </a:ext>
            </a:extLst>
          </p:cNvPr>
          <p:cNvSpPr/>
          <p:nvPr/>
        </p:nvSpPr>
        <p:spPr>
          <a:xfrm>
            <a:off x="3168110" y="951304"/>
            <a:ext cx="1251752" cy="220496"/>
          </a:xfrm>
          <a:prstGeom prst="rect">
            <a:avLst/>
          </a:prstGeom>
          <a:solidFill>
            <a:srgbClr val="CCEF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214EBA74-2AEE-4816-B477-393F0DBB7362}"/>
              </a:ext>
            </a:extLst>
          </p:cNvPr>
          <p:cNvSpPr>
            <a:spLocks noGrp="1"/>
          </p:cNvSpPr>
          <p:nvPr>
            <p:ph type="ctrTitle"/>
          </p:nvPr>
        </p:nvSpPr>
        <p:spPr>
          <a:xfrm>
            <a:off x="205908" y="-1194387"/>
            <a:ext cx="9144000" cy="2387600"/>
          </a:xfrm>
        </p:spPr>
        <p:txBody>
          <a:bodyPr>
            <a:normAutofit/>
          </a:bodyPr>
          <a:lstStyle/>
          <a:p>
            <a:r>
              <a:rPr lang="zh-CN" altLang="en-US" sz="5400" b="1" dirty="0">
                <a:solidFill>
                  <a:srgbClr val="FFC000"/>
                </a:solidFill>
                <a:latin typeface="微软雅黑" panose="020B0503020204020204" pitchFamily="34" charset="-122"/>
                <a:ea typeface="微软雅黑" panose="020B0503020204020204" pitchFamily="34" charset="-122"/>
              </a:rPr>
              <a:t>传统</a:t>
            </a:r>
            <a:r>
              <a:rPr lang="zh-CN" altLang="en-US" sz="5400" b="1" dirty="0">
                <a:solidFill>
                  <a:srgbClr val="00B0F0"/>
                </a:solidFill>
                <a:latin typeface="微软雅黑" panose="020B0503020204020204" pitchFamily="34" charset="-122"/>
                <a:ea typeface="微软雅黑" panose="020B0503020204020204" pitchFamily="34" charset="-122"/>
              </a:rPr>
              <a:t>与</a:t>
            </a:r>
            <a:r>
              <a:rPr lang="zh-CN" altLang="en-US" sz="5400" b="1" dirty="0">
                <a:solidFill>
                  <a:srgbClr val="FFC000"/>
                </a:solidFill>
                <a:latin typeface="微软雅黑" panose="020B0503020204020204" pitchFamily="34" charset="-122"/>
                <a:ea typeface="微软雅黑" panose="020B0503020204020204" pitchFamily="34" charset="-122"/>
              </a:rPr>
              <a:t>创新</a:t>
            </a:r>
            <a:r>
              <a:rPr lang="zh-CN" altLang="en-US" sz="5400" b="1" dirty="0">
                <a:solidFill>
                  <a:srgbClr val="00B0F0"/>
                </a:solidFill>
                <a:latin typeface="微软雅黑" panose="020B0503020204020204" pitchFamily="34" charset="-122"/>
                <a:ea typeface="微软雅黑" panose="020B0503020204020204" pitchFamily="34" charset="-122"/>
              </a:rPr>
              <a:t>进入融合时代</a:t>
            </a:r>
          </a:p>
        </p:txBody>
      </p:sp>
      <p:sp>
        <p:nvSpPr>
          <p:cNvPr id="3" name="副标题 2">
            <a:extLst>
              <a:ext uri="{FF2B5EF4-FFF2-40B4-BE49-F238E27FC236}">
                <a16:creationId xmlns:a16="http://schemas.microsoft.com/office/drawing/2014/main" id="{35AC5494-288C-41DB-954F-3656158619E0}"/>
              </a:ext>
            </a:extLst>
          </p:cNvPr>
          <p:cNvSpPr>
            <a:spLocks noGrp="1"/>
          </p:cNvSpPr>
          <p:nvPr>
            <p:ph type="subTitle" idx="1"/>
          </p:nvPr>
        </p:nvSpPr>
        <p:spPr>
          <a:xfrm>
            <a:off x="-1382" y="2135182"/>
            <a:ext cx="9144000" cy="1655762"/>
          </a:xfrm>
        </p:spPr>
        <p:txBody>
          <a:bodyPr>
            <a:normAutofit/>
          </a:bodyPr>
          <a:lstStyle/>
          <a:p>
            <a:r>
              <a:rPr lang="en-US" altLang="zh-CN" sz="2800" b="1" dirty="0">
                <a:solidFill>
                  <a:srgbClr val="00ADEF"/>
                </a:solidFill>
                <a:latin typeface="幼圆" panose="02010509060101010101" pitchFamily="49" charset="-122"/>
                <a:ea typeface="幼圆" panose="02010509060101010101" pitchFamily="49" charset="-122"/>
              </a:rPr>
              <a:t>2020</a:t>
            </a:r>
            <a:r>
              <a:rPr lang="zh-CN" altLang="en-US" sz="2800" b="1" dirty="0">
                <a:solidFill>
                  <a:srgbClr val="00ADEF"/>
                </a:solidFill>
                <a:latin typeface="幼圆" panose="02010509060101010101" pitchFamily="49" charset="-122"/>
                <a:ea typeface="幼圆" panose="02010509060101010101" pitchFamily="49" charset="-122"/>
              </a:rPr>
              <a:t>中国社交电商消费者购物行为研究报告</a:t>
            </a:r>
          </a:p>
        </p:txBody>
      </p:sp>
      <p:pic>
        <p:nvPicPr>
          <p:cNvPr id="4" name="图片 3">
            <a:extLst>
              <a:ext uri="{FF2B5EF4-FFF2-40B4-BE49-F238E27FC236}">
                <a16:creationId xmlns:a16="http://schemas.microsoft.com/office/drawing/2014/main" id="{691C1A93-293B-460C-BC6C-567C05DAF4A0}"/>
              </a:ext>
            </a:extLst>
          </p:cNvPr>
          <p:cNvPicPr>
            <a:picLocks noChangeAspect="1"/>
          </p:cNvPicPr>
          <p:nvPr/>
        </p:nvPicPr>
        <p:blipFill>
          <a:blip r:embed="rId2"/>
          <a:stretch>
            <a:fillRect/>
          </a:stretch>
        </p:blipFill>
        <p:spPr>
          <a:xfrm>
            <a:off x="-1382" y="3209322"/>
            <a:ext cx="12162268" cy="3648678"/>
          </a:xfrm>
          <a:prstGeom prst="rect">
            <a:avLst/>
          </a:prstGeom>
        </p:spPr>
      </p:pic>
      <p:sp>
        <p:nvSpPr>
          <p:cNvPr id="13" name="矩形 12">
            <a:extLst>
              <a:ext uri="{FF2B5EF4-FFF2-40B4-BE49-F238E27FC236}">
                <a16:creationId xmlns:a16="http://schemas.microsoft.com/office/drawing/2014/main" id="{DE01E2A9-A5DF-47B3-A514-5BB1E3C5AED1}"/>
              </a:ext>
            </a:extLst>
          </p:cNvPr>
          <p:cNvSpPr/>
          <p:nvPr/>
        </p:nvSpPr>
        <p:spPr>
          <a:xfrm>
            <a:off x="1111572" y="1823929"/>
            <a:ext cx="1189608" cy="96746"/>
          </a:xfrm>
          <a:prstGeom prst="rect">
            <a:avLst/>
          </a:prstGeom>
          <a:solidFill>
            <a:srgbClr val="23B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12659F54-4142-420D-AF64-92EA3ADDAC4A}"/>
              </a:ext>
            </a:extLst>
          </p:cNvPr>
          <p:cNvSpPr txBox="1"/>
          <p:nvPr/>
        </p:nvSpPr>
        <p:spPr>
          <a:xfrm>
            <a:off x="306492" y="3781586"/>
            <a:ext cx="1491236" cy="369332"/>
          </a:xfrm>
          <a:prstGeom prst="rect">
            <a:avLst/>
          </a:prstGeom>
          <a:noFill/>
        </p:spPr>
        <p:txBody>
          <a:bodyPr wrap="square" rtlCol="0">
            <a:spAutoFit/>
          </a:bodyPr>
          <a:lstStyle/>
          <a:p>
            <a:r>
              <a:rPr lang="en-US" altLang="zh-CN" b="1" dirty="0">
                <a:solidFill>
                  <a:srgbClr val="FFC82D"/>
                </a:solidFill>
                <a:latin typeface="幼圆" panose="02010509060101010101" pitchFamily="49" charset="-122"/>
                <a:ea typeface="幼圆" panose="02010509060101010101" pitchFamily="49" charset="-122"/>
              </a:rPr>
              <a:t>2020</a:t>
            </a:r>
            <a:r>
              <a:rPr lang="zh-CN" altLang="en-US" b="1" dirty="0">
                <a:solidFill>
                  <a:srgbClr val="FFC82D"/>
                </a:solidFill>
                <a:latin typeface="幼圆" panose="02010509060101010101" pitchFamily="49" charset="-122"/>
                <a:ea typeface="幼圆" panose="02010509060101010101" pitchFamily="49" charset="-122"/>
              </a:rPr>
              <a:t>年</a:t>
            </a:r>
            <a:r>
              <a:rPr lang="en-US" altLang="zh-CN" b="1" dirty="0">
                <a:solidFill>
                  <a:srgbClr val="FFC82D"/>
                </a:solidFill>
                <a:latin typeface="幼圆" panose="02010509060101010101" pitchFamily="49" charset="-122"/>
                <a:ea typeface="幼圆" panose="02010509060101010101" pitchFamily="49" charset="-122"/>
              </a:rPr>
              <a:t>11</a:t>
            </a:r>
            <a:r>
              <a:rPr lang="zh-CN" altLang="en-US" b="1" dirty="0">
                <a:solidFill>
                  <a:srgbClr val="FFC82D"/>
                </a:solidFill>
                <a:latin typeface="幼圆" panose="02010509060101010101" pitchFamily="49" charset="-122"/>
                <a:ea typeface="幼圆" panose="02010509060101010101" pitchFamily="49" charset="-122"/>
              </a:rPr>
              <a:t>月</a:t>
            </a:r>
          </a:p>
        </p:txBody>
      </p:sp>
    </p:spTree>
    <p:extLst>
      <p:ext uri="{BB962C8B-B14F-4D97-AF65-F5344CB8AC3E}">
        <p14:creationId xmlns:p14="http://schemas.microsoft.com/office/powerpoint/2010/main" val="2695170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DB1B49-58AC-4686-A4E6-C131DFC54729}"/>
              </a:ext>
            </a:extLst>
          </p:cNvPr>
          <p:cNvSpPr>
            <a:spLocks noGrp="1"/>
          </p:cNvSpPr>
          <p:nvPr>
            <p:ph type="title"/>
          </p:nvPr>
        </p:nvSpPr>
        <p:spPr/>
        <p:txBody>
          <a:bodyPr/>
          <a:lstStyle/>
          <a:p>
            <a:r>
              <a:rPr lang="zh-CN" altLang="en-US"/>
              <a:t>调研背景</a:t>
            </a:r>
          </a:p>
        </p:txBody>
      </p:sp>
      <p:sp>
        <p:nvSpPr>
          <p:cNvPr id="3" name="内容占位符 2">
            <a:extLst>
              <a:ext uri="{FF2B5EF4-FFF2-40B4-BE49-F238E27FC236}">
                <a16:creationId xmlns:a16="http://schemas.microsoft.com/office/drawing/2014/main" id="{FCDB364C-1A60-4B97-BE80-BAAF88447351}"/>
              </a:ext>
            </a:extLst>
          </p:cNvPr>
          <p:cNvSpPr>
            <a:spLocks noGrp="1"/>
          </p:cNvSpPr>
          <p:nvPr>
            <p:ph idx="1"/>
          </p:nvPr>
        </p:nvSpPr>
        <p:spPr>
          <a:xfrm>
            <a:off x="1411550" y="1772359"/>
            <a:ext cx="10323990" cy="4805994"/>
          </a:xfrm>
        </p:spPr>
        <p:txBody>
          <a:bodyPr>
            <a:normAutofit/>
          </a:bodyPr>
          <a:lstStyle/>
          <a:p>
            <a:pPr marL="0" indent="0">
              <a:buNone/>
            </a:pPr>
            <a:endParaRPr lang="en-US" altLang="zh-CN" dirty="0"/>
          </a:p>
          <a:p>
            <a:pPr marL="457200" lvl="1" indent="0">
              <a:buNone/>
            </a:pPr>
            <a:r>
              <a:rPr lang="en-US" altLang="zh-CN" sz="2000" dirty="0"/>
              <a:t>2020</a:t>
            </a:r>
            <a:r>
              <a:rPr lang="zh-CN" altLang="en-US" sz="2000" dirty="0"/>
              <a:t>年中国电子商务领域的社交电商创新已经进入第十个年头，经过十年不断地探索、尝试、发展、纠错，社交电商已经全面发力，成为中国电子商务领域不可分割的一部分，市场规模超过三分之一，社交电商消费者数量逼近</a:t>
            </a:r>
            <a:r>
              <a:rPr lang="en-US" altLang="zh-CN" sz="2000" dirty="0"/>
              <a:t>7</a:t>
            </a:r>
            <a:r>
              <a:rPr lang="zh-CN" altLang="en-US" sz="2000" dirty="0"/>
              <a:t>亿，从业人数超过</a:t>
            </a:r>
            <a:r>
              <a:rPr lang="en-US" altLang="zh-CN" sz="2000" dirty="0"/>
              <a:t>7000</a:t>
            </a:r>
            <a:r>
              <a:rPr lang="zh-CN" altLang="en-US" sz="2000" dirty="0"/>
              <a:t>万，传统与创新的融合度接近</a:t>
            </a:r>
            <a:r>
              <a:rPr lang="en-US" altLang="zh-CN" sz="2000" dirty="0"/>
              <a:t>70%</a:t>
            </a:r>
            <a:r>
              <a:rPr lang="zh-CN" altLang="en-US" sz="2000" dirty="0"/>
              <a:t>。</a:t>
            </a:r>
          </a:p>
          <a:p>
            <a:pPr marL="0" indent="0">
              <a:buNone/>
            </a:pPr>
            <a:endParaRPr lang="zh-CN" altLang="en-US" sz="2400" dirty="0"/>
          </a:p>
          <a:p>
            <a:pPr marL="457200" lvl="1" indent="0">
              <a:buNone/>
            </a:pPr>
            <a:r>
              <a:rPr lang="en-US" altLang="zh-CN" sz="2000" dirty="0"/>
              <a:t>2020</a:t>
            </a:r>
            <a:r>
              <a:rPr lang="zh-CN" altLang="en-US" sz="2000" dirty="0"/>
              <a:t>年，我们认为有必要对电子商务消费者进行单项深入研究，从消费者角度反思市场状态，并将传统电商与社交电商进行对比分析，从中找到更好服务消费者的方法，并为电商企业的发展提供战略支持。</a:t>
            </a:r>
            <a:endParaRPr lang="en-US" altLang="zh-CN" sz="2000" dirty="0"/>
          </a:p>
          <a:p>
            <a:pPr marL="0" indent="0">
              <a:buNone/>
            </a:pPr>
            <a:endParaRPr lang="zh-CN" altLang="en-US" sz="2400" dirty="0"/>
          </a:p>
          <a:p>
            <a:pPr marL="457200" lvl="1" indent="0">
              <a:buNone/>
            </a:pPr>
            <a:r>
              <a:rPr lang="zh-CN" altLang="en-US" sz="2000" dirty="0"/>
              <a:t>中国互联网协会社交电商工作组，联合数字</a:t>
            </a:r>
            <a:r>
              <a:rPr lang="en-US" altLang="zh-CN" sz="2000" dirty="0"/>
              <a:t>100 </a:t>
            </a:r>
            <a:r>
              <a:rPr lang="zh-CN" altLang="en-US" sz="2000" dirty="0"/>
              <a:t>数据研究院、创奇社交电商研究中心，从</a:t>
            </a:r>
            <a:r>
              <a:rPr lang="en-US" altLang="zh-CN" sz="2000" dirty="0"/>
              <a:t>2020</a:t>
            </a:r>
            <a:r>
              <a:rPr lang="zh-CN" altLang="en-US" sz="2000" dirty="0"/>
              <a:t>年</a:t>
            </a:r>
            <a:r>
              <a:rPr lang="en-US" altLang="zh-CN" sz="2000" dirty="0"/>
              <a:t>9</a:t>
            </a:r>
            <a:r>
              <a:rPr lang="zh-CN" altLang="en-US" sz="2000" dirty="0"/>
              <a:t>月开始，对中国电子商务和社交电商消费者进行深入的调查研究，撰写此报告，希望对行业发展、广大读者有所帮助。</a:t>
            </a:r>
          </a:p>
        </p:txBody>
      </p:sp>
      <p:sp>
        <p:nvSpPr>
          <p:cNvPr id="5" name="矩形 4">
            <a:extLst>
              <a:ext uri="{FF2B5EF4-FFF2-40B4-BE49-F238E27FC236}">
                <a16:creationId xmlns:a16="http://schemas.microsoft.com/office/drawing/2014/main" id="{7E46B350-09E0-4CC5-95AD-3D7A50B9682C}"/>
              </a:ext>
            </a:extLst>
          </p:cNvPr>
          <p:cNvSpPr/>
          <p:nvPr/>
        </p:nvSpPr>
        <p:spPr>
          <a:xfrm>
            <a:off x="363984" y="2281561"/>
            <a:ext cx="1047566" cy="104756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2400" b="1" dirty="0"/>
              <a:t>研究</a:t>
            </a:r>
            <a:endParaRPr lang="en-US" altLang="zh-CN" sz="2400" b="1" dirty="0"/>
          </a:p>
          <a:p>
            <a:pPr algn="ctr"/>
            <a:r>
              <a:rPr lang="zh-CN" altLang="en-US" sz="2400" b="1" dirty="0"/>
              <a:t>背景</a:t>
            </a:r>
          </a:p>
        </p:txBody>
      </p:sp>
      <p:sp>
        <p:nvSpPr>
          <p:cNvPr id="6" name="矩形 5">
            <a:extLst>
              <a:ext uri="{FF2B5EF4-FFF2-40B4-BE49-F238E27FC236}">
                <a16:creationId xmlns:a16="http://schemas.microsoft.com/office/drawing/2014/main" id="{EB67135B-FF8E-4FCA-95E9-C99412F57C3C}"/>
              </a:ext>
            </a:extLst>
          </p:cNvPr>
          <p:cNvSpPr/>
          <p:nvPr/>
        </p:nvSpPr>
        <p:spPr>
          <a:xfrm>
            <a:off x="363984" y="3705807"/>
            <a:ext cx="1047566" cy="1047566"/>
          </a:xfrm>
          <a:prstGeom prst="rect">
            <a:avLst/>
          </a:prstGeom>
          <a:solidFill>
            <a:srgbClr val="75D2F5"/>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2400" b="1" dirty="0"/>
              <a:t>研究发现</a:t>
            </a:r>
            <a:endParaRPr lang="en-US" altLang="zh-CN" sz="2400" b="1" dirty="0"/>
          </a:p>
        </p:txBody>
      </p:sp>
      <p:sp>
        <p:nvSpPr>
          <p:cNvPr id="7" name="矩形 6">
            <a:extLst>
              <a:ext uri="{FF2B5EF4-FFF2-40B4-BE49-F238E27FC236}">
                <a16:creationId xmlns:a16="http://schemas.microsoft.com/office/drawing/2014/main" id="{80994326-35B4-4A2E-B4C6-403E28AF4FDB}"/>
              </a:ext>
            </a:extLst>
          </p:cNvPr>
          <p:cNvSpPr/>
          <p:nvPr/>
        </p:nvSpPr>
        <p:spPr>
          <a:xfrm>
            <a:off x="363984" y="5211859"/>
            <a:ext cx="1047566" cy="104756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2400" b="1" dirty="0"/>
              <a:t>研究目的</a:t>
            </a:r>
          </a:p>
        </p:txBody>
      </p:sp>
    </p:spTree>
    <p:extLst>
      <p:ext uri="{BB962C8B-B14F-4D97-AF65-F5344CB8AC3E}">
        <p14:creationId xmlns:p14="http://schemas.microsoft.com/office/powerpoint/2010/main" val="512869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6BB8A0-18CF-4C31-BD6C-5B0278B18B05}"/>
              </a:ext>
            </a:extLst>
          </p:cNvPr>
          <p:cNvSpPr>
            <a:spLocks noGrp="1"/>
          </p:cNvSpPr>
          <p:nvPr>
            <p:ph type="title"/>
          </p:nvPr>
        </p:nvSpPr>
        <p:spPr>
          <a:xfrm>
            <a:off x="838200" y="365125"/>
            <a:ext cx="10515600" cy="1325563"/>
          </a:xfrm>
        </p:spPr>
        <p:txBody>
          <a:bodyPr/>
          <a:lstStyle/>
          <a:p>
            <a:r>
              <a:rPr lang="zh-CN" altLang="en-US"/>
              <a:t>核心观点</a:t>
            </a:r>
          </a:p>
        </p:txBody>
      </p:sp>
      <p:sp>
        <p:nvSpPr>
          <p:cNvPr id="5" name="内容占位符 4">
            <a:extLst>
              <a:ext uri="{FF2B5EF4-FFF2-40B4-BE49-F238E27FC236}">
                <a16:creationId xmlns:a16="http://schemas.microsoft.com/office/drawing/2014/main" id="{C531B25C-5D63-4905-9B88-EB0C425EB5EF}"/>
              </a:ext>
            </a:extLst>
          </p:cNvPr>
          <p:cNvSpPr>
            <a:spLocks noGrp="1"/>
          </p:cNvSpPr>
          <p:nvPr>
            <p:ph idx="1"/>
          </p:nvPr>
        </p:nvSpPr>
        <p:spPr/>
        <p:txBody>
          <a:bodyPr>
            <a:normAutofit/>
          </a:bodyPr>
          <a:lstStyle/>
          <a:p>
            <a:pPr marL="514350" indent="-514350">
              <a:buClr>
                <a:srgbClr val="00B0F0"/>
              </a:buClr>
              <a:buFont typeface="+mj-ea"/>
              <a:buAutoNum type="circleNumDbPlain"/>
            </a:pPr>
            <a:r>
              <a:rPr lang="en-US" altLang="zh-CN" sz="1600" dirty="0"/>
              <a:t>2020</a:t>
            </a:r>
            <a:r>
              <a:rPr lang="zh-CN" altLang="en-US" sz="1600" dirty="0"/>
              <a:t>年社交电商继续保持快速增长，预计整体规模达</a:t>
            </a:r>
            <a:r>
              <a:rPr lang="en-US" altLang="zh-CN" sz="1600" dirty="0"/>
              <a:t>3.7</a:t>
            </a:r>
            <a:r>
              <a:rPr lang="zh-CN" altLang="en-US" sz="1600" dirty="0"/>
              <a:t>万亿，其中，拼团</a:t>
            </a:r>
            <a:r>
              <a:rPr lang="en-US" altLang="zh-CN" sz="1600" dirty="0"/>
              <a:t>1.8</a:t>
            </a:r>
            <a:r>
              <a:rPr lang="zh-CN" altLang="en-US" sz="1600" dirty="0"/>
              <a:t>万亿，直播短视频</a:t>
            </a:r>
            <a:r>
              <a:rPr lang="en-US" altLang="zh-CN" sz="1600" dirty="0"/>
              <a:t>9,096</a:t>
            </a:r>
            <a:r>
              <a:rPr lang="zh-CN" altLang="en-US" sz="1600" dirty="0"/>
              <a:t>亿，会员分销型</a:t>
            </a:r>
            <a:r>
              <a:rPr lang="en-US" altLang="zh-CN" sz="1600" dirty="0"/>
              <a:t>6,725</a:t>
            </a:r>
            <a:r>
              <a:rPr lang="zh-CN" altLang="en-US" sz="1600" dirty="0"/>
              <a:t>亿，社区团购</a:t>
            </a:r>
            <a:r>
              <a:rPr lang="en-US" altLang="zh-CN" sz="1600" dirty="0"/>
              <a:t>1,206</a:t>
            </a:r>
            <a:r>
              <a:rPr lang="zh-CN" altLang="en-US" sz="1600" dirty="0"/>
              <a:t>亿，内容</a:t>
            </a:r>
            <a:r>
              <a:rPr lang="en-US" altLang="zh-CN" sz="1600" dirty="0"/>
              <a:t>805</a:t>
            </a:r>
            <a:r>
              <a:rPr lang="zh-CN" altLang="en-US" sz="1600" dirty="0"/>
              <a:t>亿以及社交电商服务商</a:t>
            </a:r>
            <a:r>
              <a:rPr lang="en-US" altLang="zh-CN" sz="1600" dirty="0"/>
              <a:t>1,064</a:t>
            </a:r>
            <a:r>
              <a:rPr lang="zh-CN" altLang="en-US" sz="1600" dirty="0"/>
              <a:t>亿。</a:t>
            </a:r>
          </a:p>
          <a:p>
            <a:pPr marL="514350" indent="-514350">
              <a:buClr>
                <a:srgbClr val="00B0F0"/>
              </a:buClr>
              <a:buFont typeface="+mj-ea"/>
              <a:buAutoNum type="circleNumDbPlain"/>
            </a:pPr>
            <a:r>
              <a:rPr lang="en-US" altLang="zh-CN" sz="1600" dirty="0"/>
              <a:t>2020</a:t>
            </a:r>
            <a:r>
              <a:rPr lang="zh-CN" altLang="en-US" sz="1600" dirty="0"/>
              <a:t>年社交电商消费者继续保持增长，预计年底逼近</a:t>
            </a:r>
            <a:r>
              <a:rPr lang="en-US" altLang="zh-CN" sz="1600" dirty="0"/>
              <a:t>7</a:t>
            </a:r>
            <a:r>
              <a:rPr lang="zh-CN" altLang="en-US" sz="1600" dirty="0"/>
              <a:t>亿，</a:t>
            </a:r>
            <a:r>
              <a:rPr lang="en-US" altLang="zh-CN" sz="1600" dirty="0"/>
              <a:t>2020</a:t>
            </a:r>
            <a:r>
              <a:rPr lang="zh-CN" altLang="en-US" sz="1600" dirty="0"/>
              <a:t>年从业者人数超过</a:t>
            </a:r>
            <a:r>
              <a:rPr lang="en-US" altLang="zh-CN" sz="1600" dirty="0"/>
              <a:t>7000</a:t>
            </a:r>
            <a:r>
              <a:rPr lang="zh-CN" altLang="en-US" sz="1600" dirty="0"/>
              <a:t>万。传统电商和社交电商消费者重合度越来越高，两种购物行为进一步融合，社交电商渗透率接近</a:t>
            </a:r>
            <a:r>
              <a:rPr lang="en-US" altLang="zh-CN" sz="1600" dirty="0"/>
              <a:t>70%</a:t>
            </a:r>
            <a:r>
              <a:rPr lang="zh-CN" altLang="en-US" sz="1600" dirty="0"/>
              <a:t>。</a:t>
            </a:r>
          </a:p>
          <a:p>
            <a:pPr marL="514350" indent="-514350">
              <a:buClr>
                <a:srgbClr val="00B0F0"/>
              </a:buClr>
              <a:buFont typeface="+mj-ea"/>
              <a:buAutoNum type="circleNumDbPlain"/>
            </a:pPr>
            <a:r>
              <a:rPr lang="zh-CN" altLang="en-US" sz="1600" dirty="0"/>
              <a:t>本次调查中，网上购物用户使用率达</a:t>
            </a:r>
            <a:r>
              <a:rPr lang="en-US" altLang="zh-CN" sz="1600" dirty="0"/>
              <a:t>100%</a:t>
            </a:r>
            <a:r>
              <a:rPr lang="zh-CN" altLang="en-US" sz="1600" dirty="0"/>
              <a:t>，其次直播短视频成为用户最常用的网络应用，再次为玩游戏及看电影。购物</a:t>
            </a:r>
            <a:r>
              <a:rPr lang="en-US" altLang="zh-CN" sz="1600" dirty="0"/>
              <a:t>+</a:t>
            </a:r>
            <a:r>
              <a:rPr lang="zh-CN" altLang="en-US" sz="1600" dirty="0"/>
              <a:t>娱乐是电商运营的最有效手段。</a:t>
            </a:r>
          </a:p>
          <a:p>
            <a:pPr marL="514350" indent="-514350">
              <a:buClr>
                <a:srgbClr val="00B0F0"/>
              </a:buClr>
              <a:buFont typeface="+mj-ea"/>
              <a:buAutoNum type="circleNumDbPlain"/>
            </a:pPr>
            <a:r>
              <a:rPr lang="zh-CN" altLang="en-US" sz="1600" dirty="0"/>
              <a:t>在社交应用当中，微信生态具有优势，同时</a:t>
            </a:r>
            <a:r>
              <a:rPr lang="en-US" altLang="zh-CN" sz="1600" dirty="0"/>
              <a:t>QQ</a:t>
            </a:r>
            <a:r>
              <a:rPr lang="zh-CN" altLang="en-US" sz="1600" dirty="0"/>
              <a:t>群仍旧拥有不少用户，微博在社交应用中也有较高的市场占有率，如何更好发挥微博的价值值得探讨，微信小程序及微信群的知名度和导购能力值得关注。</a:t>
            </a:r>
          </a:p>
          <a:p>
            <a:pPr marL="514350" indent="-514350">
              <a:buClr>
                <a:srgbClr val="00B0F0"/>
              </a:buClr>
              <a:buFont typeface="+mj-ea"/>
              <a:buAutoNum type="circleNumDbPlain"/>
            </a:pPr>
            <a:r>
              <a:rPr lang="zh-CN" altLang="en-US" sz="1600" dirty="0"/>
              <a:t>从用户购物行为分析，不管从消费者月均平台打开次数和每次浏览商品时长、月均下单次数、平均每次购物花费时间、每次购物金额等维度分析，传统电商目前仍旧占有优势，但社交电商品牌知名度逐步提升。直播短视频、知名平台优惠券拼团分享等特色应用表现亮眼。</a:t>
            </a:r>
          </a:p>
          <a:p>
            <a:pPr marL="514350" indent="-514350">
              <a:buClr>
                <a:srgbClr val="00B0F0"/>
              </a:buClr>
              <a:buFont typeface="+mj-ea"/>
              <a:buAutoNum type="circleNumDbPlain"/>
            </a:pPr>
            <a:r>
              <a:rPr lang="zh-CN" altLang="en-US" sz="1600" dirty="0"/>
              <a:t>从消费者购买产品的品类维度分析，传统电商和社交电商相似度越来越高，但社交电商具有一定特色也可称局限性，即某些品类‘单品强其他弱’，例如：食品生鲜是微信生态和拼多多等主要引流产品；户外用品和母婴用品等是垂直社群发展起来的社交电商特色产品；服装鞋帽、美妆个护、箱包服饰等是直播平台最容易秀美丽的产品；知名平台优惠券拼团分享是低价促销的有利手段。</a:t>
            </a:r>
          </a:p>
        </p:txBody>
      </p:sp>
    </p:spTree>
    <p:extLst>
      <p:ext uri="{BB962C8B-B14F-4D97-AF65-F5344CB8AC3E}">
        <p14:creationId xmlns:p14="http://schemas.microsoft.com/office/powerpoint/2010/main" val="4055715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A68E0C25-A0A0-494B-B80E-C040B52F79C4}"/>
              </a:ext>
            </a:extLst>
          </p:cNvPr>
          <p:cNvSpPr/>
          <p:nvPr/>
        </p:nvSpPr>
        <p:spPr>
          <a:xfrm>
            <a:off x="-3151248" y="-1261181"/>
            <a:ext cx="5398363" cy="8772417"/>
          </a:xfrm>
          <a:prstGeom prst="ellipse">
            <a:avLst/>
          </a:prstGeom>
          <a:solidFill>
            <a:srgbClr val="CCEF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a:extLst>
              <a:ext uri="{FF2B5EF4-FFF2-40B4-BE49-F238E27FC236}">
                <a16:creationId xmlns:a16="http://schemas.microsoft.com/office/drawing/2014/main" id="{28F1A283-2B93-4136-94A7-9EAEFD97CD64}"/>
              </a:ext>
            </a:extLst>
          </p:cNvPr>
          <p:cNvSpPr>
            <a:spLocks noGrp="1"/>
          </p:cNvSpPr>
          <p:nvPr>
            <p:ph type="title"/>
          </p:nvPr>
        </p:nvSpPr>
        <p:spPr/>
        <p:txBody>
          <a:bodyPr/>
          <a:lstStyle/>
          <a:p>
            <a:endParaRPr lang="zh-CN" altLang="en-US" dirty="0"/>
          </a:p>
        </p:txBody>
      </p:sp>
      <p:sp>
        <p:nvSpPr>
          <p:cNvPr id="3" name="内容占位符 2">
            <a:extLst>
              <a:ext uri="{FF2B5EF4-FFF2-40B4-BE49-F238E27FC236}">
                <a16:creationId xmlns:a16="http://schemas.microsoft.com/office/drawing/2014/main" id="{82ECB5FD-D95B-44E4-965C-8E598E5CEF3D}"/>
              </a:ext>
            </a:extLst>
          </p:cNvPr>
          <p:cNvSpPr>
            <a:spLocks noGrp="1"/>
          </p:cNvSpPr>
          <p:nvPr>
            <p:ph idx="1"/>
          </p:nvPr>
        </p:nvSpPr>
        <p:spPr>
          <a:xfrm>
            <a:off x="1207136" y="1690688"/>
            <a:ext cx="10515600" cy="4351338"/>
          </a:xfrm>
        </p:spPr>
        <p:txBody>
          <a:bodyPr>
            <a:normAutofit/>
          </a:bodyPr>
          <a:lstStyle/>
          <a:p>
            <a:pPr marL="0" indent="0">
              <a:buNone/>
            </a:pPr>
            <a:r>
              <a:rPr lang="en-US" altLang="zh-CN" sz="8800" b="1" dirty="0">
                <a:solidFill>
                  <a:srgbClr val="00B0F0"/>
                </a:solidFill>
              </a:rPr>
              <a:t>2020</a:t>
            </a:r>
            <a:r>
              <a:rPr lang="zh-CN" altLang="en-US" sz="8800" b="1" dirty="0">
                <a:solidFill>
                  <a:srgbClr val="00B0F0"/>
                </a:solidFill>
              </a:rPr>
              <a:t>中国社交电商发展概况</a:t>
            </a:r>
          </a:p>
        </p:txBody>
      </p:sp>
      <p:pic>
        <p:nvPicPr>
          <p:cNvPr id="5" name="图片 4">
            <a:extLst>
              <a:ext uri="{FF2B5EF4-FFF2-40B4-BE49-F238E27FC236}">
                <a16:creationId xmlns:a16="http://schemas.microsoft.com/office/drawing/2014/main" id="{C7EDABEE-FCCD-4BEA-AF44-8A0B14F41938}"/>
              </a:ext>
            </a:extLst>
          </p:cNvPr>
          <p:cNvPicPr/>
          <p:nvPr/>
        </p:nvPicPr>
        <p:blipFill>
          <a:blip r:embed="rId2" cstate="screen">
            <a:extLst>
              <a:ext uri="{BEBA8EAE-BF5A-486C-A8C5-ECC9F3942E4B}">
                <a14:imgProps xmlns:a14="http://schemas.microsoft.com/office/drawing/2010/main">
                  <a14:imgLayer r:embed="rId3">
                    <a14:imgEffect>
                      <a14:backgroundRemoval t="9967" b="95570" l="9963" r="89913">
                        <a14:foregroundMark x1="53861" y1="78405" x2="53861" y2="78405"/>
                        <a14:foregroundMark x1="51308" y1="73200" x2="60834" y2="79402"/>
                        <a14:foregroundMark x1="61146" y1="77187" x2="59589" y2="83167"/>
                        <a14:foregroundMark x1="62391" y1="77741" x2="56102" y2="89369"/>
                        <a14:foregroundMark x1="58157" y1="83610" x2="55666" y2="91141"/>
                        <a14:foregroundMark x1="52844" y1="92586" x2="50809" y2="95570"/>
                        <a14:foregroundMark x1="57908" y1="85161" x2="53092" y2="92222"/>
                        <a14:foregroundMark x1="53985" y1="90587" x2="55044" y2="93798"/>
                        <a14:foregroundMark x1="56227" y1="90808" x2="57112" y2="91123"/>
                        <a14:foregroundMark x1="63162" y1="76894" x2="59589" y2="76744"/>
                        <a14:foregroundMark x1="60585" y1="76412" x2="57908" y2="74197"/>
                        <a14:backgroundMark x1="22790" y1="27685" x2="8593" y2="58361"/>
                        <a14:backgroundMark x1="35554" y1="17497" x2="18618" y2="36766"/>
                        <a14:backgroundMark x1="18618" y1="36766" x2="33375" y2="28904"/>
                        <a14:backgroundMark x1="38232" y1="32337" x2="25467" y2="54928"/>
                        <a14:backgroundMark x1="25467" y1="54928" x2="32939" y2="37763"/>
                        <a14:backgroundMark x1="19801" y1="52935" x2="13885" y2="62901"/>
                        <a14:backgroundMark x1="13885" y1="62901" x2="15567" y2="62791"/>
                        <a14:backgroundMark x1="50498" y1="25692" x2="36862" y2="56146"/>
                        <a14:backgroundMark x1="45890" y1="27685" x2="29390" y2="58472"/>
                        <a14:backgroundMark x1="29390" y1="58472" x2="36862" y2="64784"/>
                        <a14:backgroundMark x1="36862" y1="64784" x2="20299" y2="64341"/>
                        <a14:backgroundMark x1="28082" y1="48173" x2="15255" y2="65559"/>
                        <a14:backgroundMark x1="15255" y1="65559" x2="22105" y2="69324"/>
                        <a14:backgroundMark x1="22105" y1="69324" x2="25467" y2="66113"/>
                        <a14:backgroundMark x1="37858" y1="56146" x2="31694" y2="79181"/>
                        <a14:backgroundMark x1="42902" y1="61573" x2="30012" y2="90808"/>
                        <a14:backgroundMark x1="41220" y1="68328" x2="32067" y2="89369"/>
                        <a14:backgroundMark x1="27148" y1="46733" x2="1993" y2="54374"/>
                        <a14:backgroundMark x1="24159" y1="25692" x2="6476" y2="32890"/>
                        <a14:backgroundMark x1="26650" y1="19491" x2="8966" y2="19491"/>
                        <a14:backgroundMark x1="31445" y1="19269" x2="23288" y2="19269"/>
                        <a14:backgroundMark x1="23288" y1="19269" x2="27833" y2="19269"/>
                        <a14:backgroundMark x1="13574" y1="60354" x2="11893" y2="78738"/>
                        <a14:backgroundMark x1="15567" y1="63787" x2="15567" y2="63787"/>
                        <a14:backgroundMark x1="11644" y1="56146" x2="11644" y2="56146"/>
                        <a14:backgroundMark x1="14882" y1="56146" x2="14882" y2="56146"/>
                        <a14:backgroundMark x1="10523" y1="61130" x2="10523" y2="61130"/>
                        <a14:backgroundMark x1="11146" y1="61130" x2="11146" y2="64563"/>
                        <a14:backgroundMark x1="10897" y1="73200" x2="11270" y2="75969"/>
                        <a14:backgroundMark x1="11893" y1="79956" x2="12827" y2="81174"/>
                        <a14:backgroundMark x1="14882" y1="82946" x2="14882" y2="82946"/>
                        <a14:backgroundMark x1="22665" y1="17276" x2="22665" y2="17276"/>
                        <a14:backgroundMark x1="18742" y1="14729" x2="18742" y2="14729"/>
                        <a14:backgroundMark x1="15816" y1="14729" x2="15816" y2="14729"/>
                        <a14:backgroundMark x1="10648" y1="14507" x2="13574" y2="14507"/>
                        <a14:backgroundMark x1="20050" y1="14507" x2="24969" y2="14729"/>
                        <a14:backgroundMark x1="63823" y1="79402" x2="57098" y2="94131"/>
                        <a14:backgroundMark x1="57098" y1="94131" x2="54670" y2="97010"/>
                        <a14:backgroundMark x1="64321" y1="77409" x2="61893" y2="82171"/>
                        <a14:backgroundMark x1="64757" y1="76412" x2="64757" y2="77741"/>
                        <a14:backgroundMark x1="64072" y1="78184" x2="62765" y2="83167"/>
                        <a14:backgroundMark x1="52989" y1="93355" x2="51930" y2="79956"/>
                        <a14:backgroundMark x1="51930" y1="93798" x2="52055" y2="95017"/>
                        <a14:backgroundMark x1="14259" y1="17719" x2="14259" y2="17719"/>
                        <a14:backgroundMark x1="22291" y1="11849" x2="22790" y2="11296"/>
                        <a14:backgroundMark x1="31818" y1="12514" x2="30573" y2="13511"/>
                        <a14:backgroundMark x1="28207" y1="14286" x2="28207" y2="14286"/>
                        <a14:backgroundMark x1="30822" y1="14064" x2="30822" y2="14064"/>
                        <a14:backgroundMark x1="18680" y1="82171" x2="18680" y2="82171"/>
                        <a14:backgroundMark x1="17123" y1="79181" x2="17123" y2="79181"/>
                        <a14:backgroundMark x1="13014" y1="77409" x2="13014" y2="77409"/>
                        <a14:backgroundMark x1="15816" y1="71761" x2="15816" y2="71761"/>
                        <a14:backgroundMark x1="15816" y1="71761" x2="14134" y2="75969"/>
                        <a14:backgroundMark x1="19054" y1="66999" x2="13512" y2="83167"/>
                        <a14:backgroundMark x1="18929" y1="63566" x2="8717" y2="79181"/>
                        <a14:backgroundMark x1="25405" y1="66556" x2="13761" y2="90365"/>
                        <a14:backgroundMark x1="21918" y1="69324" x2="14695" y2="89590"/>
                        <a14:backgroundMark x1="20984" y1="52713" x2="12204" y2="61794"/>
                        <a14:backgroundMark x1="18306" y1="29125" x2="7036" y2="48505"/>
                        <a14:backgroundMark x1="18431" y1="38095" x2="36737" y2="34551"/>
                      </a14:backgroundRemoval>
                    </a14:imgEffect>
                  </a14:imgLayer>
                </a14:imgProps>
              </a:ext>
              <a:ext uri="{28A0092B-C50C-407E-A947-70E740481C1C}">
                <a14:useLocalDpi xmlns:a14="http://schemas.microsoft.com/office/drawing/2010/main"/>
              </a:ext>
            </a:extLst>
          </a:blip>
          <a:stretch>
            <a:fillRect/>
          </a:stretch>
        </p:blipFill>
        <p:spPr>
          <a:xfrm>
            <a:off x="2616051" y="3316994"/>
            <a:ext cx="7208851" cy="3177073"/>
          </a:xfrm>
          <a:prstGeom prst="rect">
            <a:avLst/>
          </a:prstGeom>
        </p:spPr>
      </p:pic>
      <p:pic>
        <p:nvPicPr>
          <p:cNvPr id="9" name="图片 8">
            <a:extLst>
              <a:ext uri="{FF2B5EF4-FFF2-40B4-BE49-F238E27FC236}">
                <a16:creationId xmlns:a16="http://schemas.microsoft.com/office/drawing/2014/main" id="{A4E98C44-3325-4AE1-A01C-683995FD596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938" b="96761" l="3714" r="97645">
                        <a14:foregroundMark x1="48098" y1="5938" x2="48098" y2="5938"/>
                        <a14:foregroundMark x1="16304" y1="91363" x2="16304" y2="91363"/>
                        <a14:foregroundMark x1="6431" y1="90553" x2="6431" y2="90553"/>
                        <a14:foregroundMark x1="3804" y1="77733" x2="3804" y2="77733"/>
                        <a14:foregroundMark x1="7428" y1="95547" x2="7428" y2="95547"/>
                        <a14:foregroundMark x1="21920" y1="83941" x2="21920" y2="83941"/>
                        <a14:foregroundMark x1="93297" y1="59109" x2="93297" y2="59109"/>
                        <a14:foregroundMark x1="97645" y1="47908" x2="97645" y2="47908"/>
                        <a14:foregroundMark x1="73279" y1="49393" x2="73279" y2="49393"/>
                        <a14:foregroundMark x1="91123" y1="94332" x2="91123" y2="94332"/>
                        <a14:foregroundMark x1="75453" y1="96761" x2="75453" y2="96761"/>
                        <a14:foregroundMark x1="62953" y1="95816" x2="62953" y2="95816"/>
                        <a14:foregroundMark x1="34601" y1="50607" x2="34601" y2="50607"/>
                      </a14:backgroundRemoval>
                    </a14:imgEffect>
                  </a14:imgLayer>
                </a14:imgProps>
              </a:ext>
              <a:ext uri="{28A0092B-C50C-407E-A947-70E740481C1C}">
                <a14:useLocalDpi xmlns:a14="http://schemas.microsoft.com/office/drawing/2010/main" val="0"/>
              </a:ext>
            </a:extLst>
          </a:blip>
          <a:stretch>
            <a:fillRect/>
          </a:stretch>
        </p:blipFill>
        <p:spPr>
          <a:xfrm>
            <a:off x="-1722621" y="3764071"/>
            <a:ext cx="4609578" cy="3093929"/>
          </a:xfrm>
          <a:prstGeom prst="rect">
            <a:avLst/>
          </a:prstGeom>
        </p:spPr>
      </p:pic>
      <p:pic>
        <p:nvPicPr>
          <p:cNvPr id="11" name="图片 10">
            <a:extLst>
              <a:ext uri="{FF2B5EF4-FFF2-40B4-BE49-F238E27FC236}">
                <a16:creationId xmlns:a16="http://schemas.microsoft.com/office/drawing/2014/main" id="{C231D52F-A7F4-4A04-AA9F-624F6AFF77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86058" y="4104667"/>
            <a:ext cx="1219200" cy="1937359"/>
          </a:xfrm>
          <a:prstGeom prst="rect">
            <a:avLst/>
          </a:prstGeom>
        </p:spPr>
      </p:pic>
    </p:spTree>
    <p:extLst>
      <p:ext uri="{BB962C8B-B14F-4D97-AF65-F5344CB8AC3E}">
        <p14:creationId xmlns:p14="http://schemas.microsoft.com/office/powerpoint/2010/main" val="1491146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a:extLst>
              <a:ext uri="{FF2B5EF4-FFF2-40B4-BE49-F238E27FC236}">
                <a16:creationId xmlns:a16="http://schemas.microsoft.com/office/drawing/2014/main" id="{3FB1CFC7-AB0E-4CE9-A576-594B79FE023D}"/>
              </a:ext>
            </a:extLst>
          </p:cNvPr>
          <p:cNvSpPr/>
          <p:nvPr/>
        </p:nvSpPr>
        <p:spPr>
          <a:xfrm>
            <a:off x="-2523836" y="-882061"/>
            <a:ext cx="5047672" cy="5758859"/>
          </a:xfrm>
          <a:prstGeom prst="ellipse">
            <a:avLst/>
          </a:prstGeom>
          <a:solidFill>
            <a:srgbClr val="CCEF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47F98414-8C7B-4FD2-98D2-974A308CADC3}"/>
              </a:ext>
            </a:extLst>
          </p:cNvPr>
          <p:cNvSpPr>
            <a:spLocks noGrp="1"/>
          </p:cNvSpPr>
          <p:nvPr>
            <p:ph type="title"/>
          </p:nvPr>
        </p:nvSpPr>
        <p:spPr/>
        <p:txBody>
          <a:bodyPr/>
          <a:lstStyle/>
          <a:p>
            <a:r>
              <a:rPr lang="zh-CN" altLang="en-US"/>
              <a:t>社交电商定义</a:t>
            </a:r>
          </a:p>
        </p:txBody>
      </p:sp>
      <p:sp>
        <p:nvSpPr>
          <p:cNvPr id="3" name="内容占位符 2">
            <a:extLst>
              <a:ext uri="{FF2B5EF4-FFF2-40B4-BE49-F238E27FC236}">
                <a16:creationId xmlns:a16="http://schemas.microsoft.com/office/drawing/2014/main" id="{845EC6E2-90AE-4A93-821E-F4FA323AE903}"/>
              </a:ext>
            </a:extLst>
          </p:cNvPr>
          <p:cNvSpPr>
            <a:spLocks noGrp="1"/>
          </p:cNvSpPr>
          <p:nvPr>
            <p:ph idx="1"/>
          </p:nvPr>
        </p:nvSpPr>
        <p:spPr>
          <a:xfrm>
            <a:off x="2924464" y="4297287"/>
            <a:ext cx="9320784" cy="3233064"/>
          </a:xfrm>
        </p:spPr>
        <p:txBody>
          <a:bodyPr>
            <a:normAutofit/>
          </a:bodyPr>
          <a:lstStyle/>
          <a:p>
            <a:pPr marL="0" indent="0">
              <a:buNone/>
            </a:pPr>
            <a:r>
              <a:rPr lang="zh-CN" altLang="en-US" sz="2400" dirty="0">
                <a:solidFill>
                  <a:srgbClr val="03ADEC"/>
                </a:solidFill>
              </a:rPr>
              <a:t>社交电商是基于人际关系网络</a:t>
            </a:r>
            <a:r>
              <a:rPr lang="zh-CN" altLang="en-US" sz="2400" dirty="0"/>
              <a:t>，利用互联网社交工具，从事商品交易或服务提供的经营活动，涵盖信息展示、支付结算以及快递物流等电子商务全过程，是新型电子商务的重要表现形式之一。（来源：商务部批准</a:t>
            </a:r>
            <a:r>
              <a:rPr lang="en-US" altLang="zh-CN" sz="2400" dirty="0"/>
              <a:t>《</a:t>
            </a:r>
            <a:r>
              <a:rPr lang="zh-CN" altLang="en-US" sz="2400" dirty="0"/>
              <a:t>社交电商经营规范</a:t>
            </a:r>
            <a:r>
              <a:rPr lang="en-US" altLang="zh-CN" sz="2400" dirty="0"/>
              <a:t>》</a:t>
            </a:r>
            <a:r>
              <a:rPr lang="zh-CN" altLang="en-US" sz="2400" dirty="0"/>
              <a:t>送审稿</a:t>
            </a:r>
            <a:r>
              <a:rPr lang="zh-CN" altLang="en-US" sz="3200" dirty="0"/>
              <a:t>）</a:t>
            </a:r>
          </a:p>
        </p:txBody>
      </p:sp>
      <p:sp>
        <p:nvSpPr>
          <p:cNvPr id="4" name="文本框 3">
            <a:extLst>
              <a:ext uri="{FF2B5EF4-FFF2-40B4-BE49-F238E27FC236}">
                <a16:creationId xmlns:a16="http://schemas.microsoft.com/office/drawing/2014/main" id="{CC662B2E-387A-4A0B-8B58-63D6D55F8378}"/>
              </a:ext>
            </a:extLst>
          </p:cNvPr>
          <p:cNvSpPr txBox="1"/>
          <p:nvPr/>
        </p:nvSpPr>
        <p:spPr>
          <a:xfrm>
            <a:off x="4655127" y="1496291"/>
            <a:ext cx="5449455" cy="830997"/>
          </a:xfrm>
          <a:prstGeom prst="rect">
            <a:avLst/>
          </a:prstGeom>
          <a:noFill/>
        </p:spPr>
        <p:txBody>
          <a:bodyPr wrap="square" rtlCol="0">
            <a:spAutoFit/>
          </a:bodyPr>
          <a:lstStyle/>
          <a:p>
            <a:r>
              <a:rPr lang="zh-CN" altLang="en-US" sz="4800" b="1" dirty="0">
                <a:solidFill>
                  <a:srgbClr val="FFC000"/>
                </a:solidFill>
                <a:latin typeface="幼圆" panose="02010509060101010101" pitchFamily="49" charset="-122"/>
                <a:ea typeface="幼圆" panose="02010509060101010101" pitchFamily="49" charset="-122"/>
              </a:rPr>
              <a:t>社交电商</a:t>
            </a:r>
            <a:r>
              <a:rPr lang="zh-CN" altLang="en-US" sz="4800" b="1" dirty="0">
                <a:solidFill>
                  <a:srgbClr val="03ADEC"/>
                </a:solidFill>
                <a:latin typeface="幼圆" panose="02010509060101010101" pitchFamily="49" charset="-122"/>
                <a:ea typeface="幼圆" panose="02010509060101010101" pitchFamily="49" charset="-122"/>
              </a:rPr>
              <a:t>定义</a:t>
            </a:r>
          </a:p>
        </p:txBody>
      </p:sp>
      <p:sp>
        <p:nvSpPr>
          <p:cNvPr id="6" name="矩形 5">
            <a:extLst>
              <a:ext uri="{FF2B5EF4-FFF2-40B4-BE49-F238E27FC236}">
                <a16:creationId xmlns:a16="http://schemas.microsoft.com/office/drawing/2014/main" id="{3B6E6370-F513-4B7B-8DC6-9FE39CF739E0}"/>
              </a:ext>
            </a:extLst>
          </p:cNvPr>
          <p:cNvSpPr/>
          <p:nvPr/>
        </p:nvSpPr>
        <p:spPr>
          <a:xfrm>
            <a:off x="4359564" y="2327288"/>
            <a:ext cx="7832436" cy="64930"/>
          </a:xfrm>
          <a:prstGeom prst="rect">
            <a:avLst/>
          </a:prstGeom>
          <a:solidFill>
            <a:srgbClr val="FFC8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接点 7">
            <a:extLst>
              <a:ext uri="{FF2B5EF4-FFF2-40B4-BE49-F238E27FC236}">
                <a16:creationId xmlns:a16="http://schemas.microsoft.com/office/drawing/2014/main" id="{9E98D072-9E0B-4EC0-A8E1-CB0EC311B17D}"/>
              </a:ext>
            </a:extLst>
          </p:cNvPr>
          <p:cNvSpPr/>
          <p:nvPr/>
        </p:nvSpPr>
        <p:spPr>
          <a:xfrm>
            <a:off x="2740753" y="1589399"/>
            <a:ext cx="1106332" cy="1034473"/>
          </a:xfrm>
          <a:prstGeom prst="flowChartConnector">
            <a:avLst/>
          </a:prstGeom>
          <a:solidFill>
            <a:schemeClr val="bg1"/>
          </a:solid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a:extLst>
              <a:ext uri="{FF2B5EF4-FFF2-40B4-BE49-F238E27FC236}">
                <a16:creationId xmlns:a16="http://schemas.microsoft.com/office/drawing/2014/main" id="{B495E38E-6395-4A8D-872B-B03F6F8F8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6066" y="1991903"/>
            <a:ext cx="1724416" cy="2680570"/>
          </a:xfrm>
          <a:prstGeom prst="rect">
            <a:avLst/>
          </a:prstGeom>
        </p:spPr>
      </p:pic>
      <p:pic>
        <p:nvPicPr>
          <p:cNvPr id="10" name="图片 9">
            <a:extLst>
              <a:ext uri="{FF2B5EF4-FFF2-40B4-BE49-F238E27FC236}">
                <a16:creationId xmlns:a16="http://schemas.microsoft.com/office/drawing/2014/main" id="{C3F637B1-820E-4CAB-912F-B810CDE46F3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914" b="94737" l="2417" r="95166">
                        <a14:foregroundMark x1="15408" y1="9091" x2="15408" y2="9091"/>
                        <a14:foregroundMark x1="11178" y1="8612" x2="11178" y2="8612"/>
                        <a14:foregroundMark x1="2719" y1="9091" x2="2719" y2="9091"/>
                        <a14:foregroundMark x1="9366" y1="2153" x2="9366" y2="2153"/>
                        <a14:foregroundMark x1="95468" y1="48325" x2="95468" y2="48325"/>
                        <a14:foregroundMark x1="25680" y1="69617" x2="25680" y2="69617"/>
                        <a14:foregroundMark x1="28097" y1="58612" x2="28097" y2="58612"/>
                        <a14:foregroundMark x1="16918" y1="81100" x2="16918" y2="81100"/>
                        <a14:foregroundMark x1="80665" y1="76555" x2="80665" y2="76555"/>
                        <a14:foregroundMark x1="73716" y1="76555" x2="73716" y2="76555"/>
                        <a14:foregroundMark x1="70997" y1="64115" x2="70997" y2="71770"/>
                        <a14:foregroundMark x1="78852" y1="61244" x2="66767" y2="80383"/>
                        <a14:foregroundMark x1="80060" y1="87321" x2="80060" y2="87321"/>
                        <a14:foregroundMark x1="76133" y1="94737" x2="76133" y2="94737"/>
                        <a14:foregroundMark x1="66163" y1="88517" x2="66163" y2="88517"/>
                        <a14:foregroundMark x1="29909" y1="92105" x2="29909" y2="92105"/>
                        <a14:foregroundMark x1="4230" y1="86603" x2="4230" y2="86603"/>
                      </a14:backgroundRemoval>
                    </a14:imgEffect>
                  </a14:imgLayer>
                </a14:imgProps>
              </a:ext>
              <a:ext uri="{28A0092B-C50C-407E-A947-70E740481C1C}">
                <a14:useLocalDpi xmlns:a14="http://schemas.microsoft.com/office/drawing/2010/main" val="0"/>
              </a:ext>
            </a:extLst>
          </a:blip>
          <a:stretch>
            <a:fillRect/>
          </a:stretch>
        </p:blipFill>
        <p:spPr>
          <a:xfrm>
            <a:off x="-142840" y="2399004"/>
            <a:ext cx="1962080" cy="2477794"/>
          </a:xfrm>
          <a:prstGeom prst="rect">
            <a:avLst/>
          </a:prstGeom>
        </p:spPr>
      </p:pic>
      <p:sp>
        <p:nvSpPr>
          <p:cNvPr id="13" name="矩形 12">
            <a:extLst>
              <a:ext uri="{FF2B5EF4-FFF2-40B4-BE49-F238E27FC236}">
                <a16:creationId xmlns:a16="http://schemas.microsoft.com/office/drawing/2014/main" id="{24DA7696-9D6D-4FFE-B432-3579BDE45C6B}"/>
              </a:ext>
            </a:extLst>
          </p:cNvPr>
          <p:cNvSpPr/>
          <p:nvPr/>
        </p:nvSpPr>
        <p:spPr>
          <a:xfrm>
            <a:off x="-343154" y="4818668"/>
            <a:ext cx="3067304" cy="758952"/>
          </a:xfrm>
          <a:prstGeom prst="rect">
            <a:avLst/>
          </a:prstGeom>
          <a:gradFill>
            <a:gsLst>
              <a:gs pos="0">
                <a:schemeClr val="tx1">
                  <a:lumMod val="65000"/>
                  <a:lumOff val="3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73101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A6CE03-EF4B-466F-B121-F37E5BFE8B98}"/>
              </a:ext>
            </a:extLst>
          </p:cNvPr>
          <p:cNvSpPr>
            <a:spLocks noGrp="1"/>
          </p:cNvSpPr>
          <p:nvPr>
            <p:ph type="title"/>
          </p:nvPr>
        </p:nvSpPr>
        <p:spPr>
          <a:xfrm>
            <a:off x="838200" y="365125"/>
            <a:ext cx="10515600" cy="1325563"/>
          </a:xfrm>
        </p:spPr>
        <p:txBody>
          <a:bodyPr/>
          <a:lstStyle/>
          <a:p>
            <a:r>
              <a:rPr lang="zh-CN" altLang="en-US" dirty="0"/>
              <a:t>中国社交电商市场发展历史</a:t>
            </a:r>
          </a:p>
        </p:txBody>
      </p:sp>
      <p:sp>
        <p:nvSpPr>
          <p:cNvPr id="5" name="内容占位符 4">
            <a:extLst>
              <a:ext uri="{FF2B5EF4-FFF2-40B4-BE49-F238E27FC236}">
                <a16:creationId xmlns:a16="http://schemas.microsoft.com/office/drawing/2014/main" id="{13EC8C8D-BE93-42C2-BD9D-8AF9FB0E632D}"/>
              </a:ext>
            </a:extLst>
          </p:cNvPr>
          <p:cNvSpPr>
            <a:spLocks noGrp="1"/>
          </p:cNvSpPr>
          <p:nvPr>
            <p:ph idx="1"/>
          </p:nvPr>
        </p:nvSpPr>
        <p:spPr>
          <a:xfrm>
            <a:off x="838200" y="1825624"/>
            <a:ext cx="10515600" cy="4768215"/>
          </a:xfrm>
        </p:spPr>
        <p:txBody>
          <a:bodyPr>
            <a:normAutofit/>
          </a:bodyPr>
          <a:lstStyle/>
          <a:p>
            <a:pPr marL="0" indent="0">
              <a:buNone/>
            </a:pPr>
            <a:r>
              <a:rPr lang="zh-CN" altLang="en-US" sz="1400" dirty="0">
                <a:solidFill>
                  <a:srgbClr val="DADADA"/>
                </a:solidFill>
              </a:rPr>
              <a:t>市</a:t>
            </a:r>
            <a:endParaRPr lang="en-US" altLang="zh-CN" sz="1400" dirty="0">
              <a:solidFill>
                <a:srgbClr val="DADADA"/>
              </a:solidFill>
            </a:endParaRPr>
          </a:p>
          <a:p>
            <a:pPr marL="0" indent="0">
              <a:buNone/>
            </a:pPr>
            <a:r>
              <a:rPr lang="zh-CN" altLang="en-US" sz="1400" dirty="0">
                <a:solidFill>
                  <a:srgbClr val="DADADA"/>
                </a:solidFill>
              </a:rPr>
              <a:t>场</a:t>
            </a:r>
            <a:endParaRPr lang="en-US" altLang="zh-CN" sz="1400" dirty="0">
              <a:solidFill>
                <a:srgbClr val="DADADA"/>
              </a:solidFill>
            </a:endParaRPr>
          </a:p>
          <a:p>
            <a:pPr marL="0" indent="0">
              <a:buNone/>
            </a:pPr>
            <a:r>
              <a:rPr lang="zh-CN" altLang="en-US" sz="1400" dirty="0">
                <a:solidFill>
                  <a:srgbClr val="DADADA"/>
                </a:solidFill>
              </a:rPr>
              <a:t>认</a:t>
            </a:r>
            <a:endParaRPr lang="en-US" altLang="zh-CN" sz="1400" dirty="0">
              <a:solidFill>
                <a:srgbClr val="DADADA"/>
              </a:solidFill>
            </a:endParaRPr>
          </a:p>
          <a:p>
            <a:pPr marL="0" indent="0">
              <a:buNone/>
            </a:pPr>
            <a:r>
              <a:rPr lang="zh-CN" altLang="en-US" sz="1400" dirty="0">
                <a:solidFill>
                  <a:srgbClr val="DADADA"/>
                </a:solidFill>
              </a:rPr>
              <a:t>可</a:t>
            </a:r>
            <a:endParaRPr lang="en-US" altLang="zh-CN" sz="1400" dirty="0">
              <a:solidFill>
                <a:srgbClr val="DADADA"/>
              </a:solidFill>
            </a:endParaRPr>
          </a:p>
          <a:p>
            <a:pPr marL="0" indent="0">
              <a:buNone/>
            </a:pPr>
            <a:r>
              <a:rPr lang="zh-CN" altLang="en-US" sz="1400" dirty="0">
                <a:solidFill>
                  <a:srgbClr val="DADADA"/>
                </a:solidFill>
              </a:rPr>
              <a:t>度</a:t>
            </a:r>
            <a:endParaRPr lang="en-US" altLang="zh-CN" sz="1400" dirty="0">
              <a:solidFill>
                <a:srgbClr val="DADADA"/>
              </a:solidFill>
            </a:endParaRPr>
          </a:p>
        </p:txBody>
      </p:sp>
      <p:sp>
        <p:nvSpPr>
          <p:cNvPr id="10" name="内容占位符 4">
            <a:extLst>
              <a:ext uri="{FF2B5EF4-FFF2-40B4-BE49-F238E27FC236}">
                <a16:creationId xmlns:a16="http://schemas.microsoft.com/office/drawing/2014/main" id="{97190569-90CF-43E7-B4DB-621572FA2308}"/>
              </a:ext>
            </a:extLst>
          </p:cNvPr>
          <p:cNvSpPr txBox="1">
            <a:spLocks/>
          </p:cNvSpPr>
          <p:nvPr/>
        </p:nvSpPr>
        <p:spPr>
          <a:xfrm>
            <a:off x="3022107" y="1825624"/>
            <a:ext cx="10515600" cy="47682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幼圆" panose="02010509060101010101" pitchFamily="49" charset="-122"/>
                <a:ea typeface="幼圆" panose="020105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幼圆" panose="02010509060101010101" pitchFamily="49" charset="-122"/>
                <a:ea typeface="幼圆" panose="020105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幼圆" panose="02010509060101010101" pitchFamily="49" charset="-122"/>
                <a:ea typeface="幼圆" panose="020105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幼圆" panose="02010509060101010101" pitchFamily="49" charset="-122"/>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altLang="zh-CN" dirty="0"/>
          </a:p>
        </p:txBody>
      </p:sp>
      <p:grpSp>
        <p:nvGrpSpPr>
          <p:cNvPr id="14" name="组合 13">
            <a:extLst>
              <a:ext uri="{FF2B5EF4-FFF2-40B4-BE49-F238E27FC236}">
                <a16:creationId xmlns:a16="http://schemas.microsoft.com/office/drawing/2014/main" id="{190A8117-00B6-46C9-B816-47B9C04E7748}"/>
              </a:ext>
            </a:extLst>
          </p:cNvPr>
          <p:cNvGrpSpPr/>
          <p:nvPr/>
        </p:nvGrpSpPr>
        <p:grpSpPr>
          <a:xfrm>
            <a:off x="1441764" y="1744294"/>
            <a:ext cx="9912033" cy="747156"/>
            <a:chOff x="1287262" y="2494625"/>
            <a:chExt cx="8636553" cy="665825"/>
          </a:xfrm>
        </p:grpSpPr>
        <p:sp>
          <p:nvSpPr>
            <p:cNvPr id="9" name="矩形 8">
              <a:extLst>
                <a:ext uri="{FF2B5EF4-FFF2-40B4-BE49-F238E27FC236}">
                  <a16:creationId xmlns:a16="http://schemas.microsoft.com/office/drawing/2014/main" id="{45F36F7E-8C95-455B-83D2-EF69575FE73A}"/>
                </a:ext>
              </a:extLst>
            </p:cNvPr>
            <p:cNvSpPr/>
            <p:nvPr/>
          </p:nvSpPr>
          <p:spPr>
            <a:xfrm>
              <a:off x="1287262" y="2494625"/>
              <a:ext cx="2183907" cy="66582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探索期</a:t>
              </a:r>
              <a:endParaRPr lang="en-US" altLang="zh-CN" dirty="0"/>
            </a:p>
            <a:p>
              <a:pPr algn="ctr"/>
              <a:r>
                <a:rPr lang="zh-CN" altLang="en-US" dirty="0"/>
                <a:t>（</a:t>
              </a:r>
              <a:r>
                <a:rPr lang="en-US" altLang="zh-CN" dirty="0"/>
                <a:t>2011-2014</a:t>
              </a:r>
              <a:r>
                <a:rPr lang="zh-CN" altLang="en-US" dirty="0"/>
                <a:t>）</a:t>
              </a:r>
            </a:p>
          </p:txBody>
        </p:sp>
        <p:sp>
          <p:nvSpPr>
            <p:cNvPr id="11" name="矩形 10">
              <a:extLst>
                <a:ext uri="{FF2B5EF4-FFF2-40B4-BE49-F238E27FC236}">
                  <a16:creationId xmlns:a16="http://schemas.microsoft.com/office/drawing/2014/main" id="{BFCAA00E-68BF-4A16-9895-25BF76E9C2E2}"/>
                </a:ext>
              </a:extLst>
            </p:cNvPr>
            <p:cNvSpPr/>
            <p:nvPr/>
          </p:nvSpPr>
          <p:spPr>
            <a:xfrm>
              <a:off x="3471169" y="2494625"/>
              <a:ext cx="2183907" cy="6658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市场启动期</a:t>
              </a:r>
              <a:endParaRPr lang="en-US" altLang="zh-CN" dirty="0"/>
            </a:p>
            <a:p>
              <a:pPr algn="ctr"/>
              <a:r>
                <a:rPr lang="zh-CN" altLang="en-US" dirty="0"/>
                <a:t>（</a:t>
              </a:r>
              <a:r>
                <a:rPr lang="en-US" altLang="zh-CN" dirty="0"/>
                <a:t>2015-2016</a:t>
              </a:r>
              <a:r>
                <a:rPr lang="zh-CN" altLang="en-US" dirty="0"/>
                <a:t>）</a:t>
              </a:r>
            </a:p>
          </p:txBody>
        </p:sp>
        <p:sp>
          <p:nvSpPr>
            <p:cNvPr id="12" name="矩形 11">
              <a:extLst>
                <a:ext uri="{FF2B5EF4-FFF2-40B4-BE49-F238E27FC236}">
                  <a16:creationId xmlns:a16="http://schemas.microsoft.com/office/drawing/2014/main" id="{D063A536-2F18-46B6-8B7B-B3B53B818108}"/>
                </a:ext>
              </a:extLst>
            </p:cNvPr>
            <p:cNvSpPr/>
            <p:nvPr/>
          </p:nvSpPr>
          <p:spPr>
            <a:xfrm>
              <a:off x="5655076" y="2494625"/>
              <a:ext cx="2183907" cy="66582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探索期</a:t>
              </a:r>
              <a:endParaRPr lang="en-US" altLang="zh-CN" dirty="0"/>
            </a:p>
            <a:p>
              <a:pPr algn="ctr"/>
              <a:r>
                <a:rPr lang="zh-CN" altLang="en-US" dirty="0"/>
                <a:t>（</a:t>
              </a:r>
              <a:r>
                <a:rPr lang="en-US" altLang="zh-CN" dirty="0"/>
                <a:t>2017-2018</a:t>
              </a:r>
              <a:r>
                <a:rPr lang="zh-CN" altLang="en-US" dirty="0"/>
                <a:t>）</a:t>
              </a:r>
            </a:p>
          </p:txBody>
        </p:sp>
        <p:sp>
          <p:nvSpPr>
            <p:cNvPr id="13" name="矩形 12">
              <a:extLst>
                <a:ext uri="{FF2B5EF4-FFF2-40B4-BE49-F238E27FC236}">
                  <a16:creationId xmlns:a16="http://schemas.microsoft.com/office/drawing/2014/main" id="{D8515EBA-F0FA-4362-AC51-1740FA46A290}"/>
                </a:ext>
              </a:extLst>
            </p:cNvPr>
            <p:cNvSpPr/>
            <p:nvPr/>
          </p:nvSpPr>
          <p:spPr>
            <a:xfrm>
              <a:off x="7739908" y="2494625"/>
              <a:ext cx="2183907" cy="6658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探索期</a:t>
              </a:r>
              <a:endParaRPr lang="en-US" altLang="zh-CN" dirty="0"/>
            </a:p>
            <a:p>
              <a:pPr algn="ctr"/>
              <a:r>
                <a:rPr lang="zh-CN" altLang="en-US" dirty="0"/>
                <a:t>（</a:t>
              </a:r>
              <a:r>
                <a:rPr lang="en-US" altLang="zh-CN" dirty="0"/>
                <a:t>2019-2020</a:t>
              </a:r>
              <a:r>
                <a:rPr lang="zh-CN" altLang="en-US" dirty="0"/>
                <a:t>）</a:t>
              </a:r>
            </a:p>
          </p:txBody>
        </p:sp>
      </p:grpSp>
      <p:cxnSp>
        <p:nvCxnSpPr>
          <p:cNvPr id="16" name="直接箭头连接符 15">
            <a:extLst>
              <a:ext uri="{FF2B5EF4-FFF2-40B4-BE49-F238E27FC236}">
                <a16:creationId xmlns:a16="http://schemas.microsoft.com/office/drawing/2014/main" id="{06BBC6CA-A821-4323-9CC7-96178E2C0007}"/>
              </a:ext>
            </a:extLst>
          </p:cNvPr>
          <p:cNvCxnSpPr>
            <a:cxnSpLocks/>
          </p:cNvCxnSpPr>
          <p:nvPr/>
        </p:nvCxnSpPr>
        <p:spPr>
          <a:xfrm flipV="1">
            <a:off x="1243584" y="1825624"/>
            <a:ext cx="0" cy="4529456"/>
          </a:xfrm>
          <a:prstGeom prst="straightConnector1">
            <a:avLst/>
          </a:prstGeom>
          <a:ln w="12700">
            <a:solidFill>
              <a:srgbClr val="DADADA"/>
            </a:solidFill>
            <a:tailEnd type="triangle"/>
          </a:ln>
        </p:spPr>
        <p:style>
          <a:lnRef idx="1">
            <a:schemeClr val="dk1"/>
          </a:lnRef>
          <a:fillRef idx="0">
            <a:schemeClr val="dk1"/>
          </a:fillRef>
          <a:effectRef idx="0">
            <a:schemeClr val="dk1"/>
          </a:effectRef>
          <a:fontRef idx="minor">
            <a:schemeClr val="tx1"/>
          </a:fontRef>
        </p:style>
      </p:cxnSp>
      <p:cxnSp>
        <p:nvCxnSpPr>
          <p:cNvPr id="19" name="直接箭头连接符 18">
            <a:extLst>
              <a:ext uri="{FF2B5EF4-FFF2-40B4-BE49-F238E27FC236}">
                <a16:creationId xmlns:a16="http://schemas.microsoft.com/office/drawing/2014/main" id="{8759F206-C718-4FDC-8E51-CA4637067768}"/>
              </a:ext>
            </a:extLst>
          </p:cNvPr>
          <p:cNvCxnSpPr/>
          <p:nvPr/>
        </p:nvCxnSpPr>
        <p:spPr>
          <a:xfrm>
            <a:off x="1243584" y="6355080"/>
            <a:ext cx="9704832" cy="0"/>
          </a:xfrm>
          <a:prstGeom prst="straightConnector1">
            <a:avLst/>
          </a:prstGeom>
          <a:ln w="12700">
            <a:solidFill>
              <a:srgbClr val="DADADA"/>
            </a:solidFill>
            <a:tailEnd type="triangle"/>
          </a:ln>
        </p:spPr>
        <p:style>
          <a:lnRef idx="1">
            <a:schemeClr val="dk1"/>
          </a:lnRef>
          <a:fillRef idx="0">
            <a:schemeClr val="dk1"/>
          </a:fillRef>
          <a:effectRef idx="0">
            <a:schemeClr val="dk1"/>
          </a:effectRef>
          <a:fontRef idx="minor">
            <a:schemeClr val="tx1"/>
          </a:fontRef>
        </p:style>
      </p:cxnSp>
      <p:sp>
        <p:nvSpPr>
          <p:cNvPr id="21" name="文本框 20">
            <a:extLst>
              <a:ext uri="{FF2B5EF4-FFF2-40B4-BE49-F238E27FC236}">
                <a16:creationId xmlns:a16="http://schemas.microsoft.com/office/drawing/2014/main" id="{010D9F0D-E786-483E-A187-8D5F5F8DA9BB}"/>
              </a:ext>
            </a:extLst>
          </p:cNvPr>
          <p:cNvSpPr txBox="1"/>
          <p:nvPr/>
        </p:nvSpPr>
        <p:spPr>
          <a:xfrm>
            <a:off x="9305589" y="6409173"/>
            <a:ext cx="1673352" cy="369332"/>
          </a:xfrm>
          <a:prstGeom prst="rect">
            <a:avLst/>
          </a:prstGeom>
          <a:noFill/>
        </p:spPr>
        <p:txBody>
          <a:bodyPr wrap="square" rtlCol="0">
            <a:spAutoFit/>
          </a:bodyPr>
          <a:lstStyle/>
          <a:p>
            <a:r>
              <a:rPr lang="zh-CN" altLang="en-US" dirty="0"/>
              <a:t>                </a:t>
            </a:r>
            <a:r>
              <a:rPr lang="zh-CN" altLang="en-US" dirty="0">
                <a:solidFill>
                  <a:srgbClr val="DADADA"/>
                </a:solidFill>
              </a:rPr>
              <a:t>时间</a:t>
            </a:r>
          </a:p>
        </p:txBody>
      </p:sp>
      <p:sp>
        <p:nvSpPr>
          <p:cNvPr id="22" name="椭圆 21">
            <a:extLst>
              <a:ext uri="{FF2B5EF4-FFF2-40B4-BE49-F238E27FC236}">
                <a16:creationId xmlns:a16="http://schemas.microsoft.com/office/drawing/2014/main" id="{7B4F94CD-0601-4800-B4B0-D3FF17CEAC44}"/>
              </a:ext>
            </a:extLst>
          </p:cNvPr>
          <p:cNvSpPr/>
          <p:nvPr/>
        </p:nvSpPr>
        <p:spPr>
          <a:xfrm>
            <a:off x="2464326" y="5169803"/>
            <a:ext cx="557781" cy="55778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B</a:t>
            </a:r>
            <a:endParaRPr lang="zh-CN" altLang="en-US" sz="2400" b="1" dirty="0"/>
          </a:p>
        </p:txBody>
      </p:sp>
      <p:sp>
        <p:nvSpPr>
          <p:cNvPr id="23" name="椭圆 22">
            <a:extLst>
              <a:ext uri="{FF2B5EF4-FFF2-40B4-BE49-F238E27FC236}">
                <a16:creationId xmlns:a16="http://schemas.microsoft.com/office/drawing/2014/main" id="{29EDEA3E-5145-4AAA-8CE2-429995A22B6E}"/>
              </a:ext>
            </a:extLst>
          </p:cNvPr>
          <p:cNvSpPr/>
          <p:nvPr/>
        </p:nvSpPr>
        <p:spPr>
          <a:xfrm>
            <a:off x="1167387" y="5889632"/>
            <a:ext cx="557781" cy="55778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A</a:t>
            </a:r>
            <a:endParaRPr lang="zh-CN" altLang="en-US" sz="2400" b="1" dirty="0"/>
          </a:p>
        </p:txBody>
      </p:sp>
      <p:sp>
        <p:nvSpPr>
          <p:cNvPr id="24" name="椭圆 23">
            <a:extLst>
              <a:ext uri="{FF2B5EF4-FFF2-40B4-BE49-F238E27FC236}">
                <a16:creationId xmlns:a16="http://schemas.microsoft.com/office/drawing/2014/main" id="{0A605B9A-5D77-4E1C-A7F5-BAFFE2E94CCC}"/>
              </a:ext>
            </a:extLst>
          </p:cNvPr>
          <p:cNvSpPr/>
          <p:nvPr/>
        </p:nvSpPr>
        <p:spPr>
          <a:xfrm>
            <a:off x="4828040" y="5762442"/>
            <a:ext cx="557781" cy="55778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D</a:t>
            </a:r>
            <a:endParaRPr lang="zh-CN" altLang="en-US" sz="2400" b="1" dirty="0"/>
          </a:p>
        </p:txBody>
      </p:sp>
      <p:sp>
        <p:nvSpPr>
          <p:cNvPr id="25" name="椭圆 24">
            <a:extLst>
              <a:ext uri="{FF2B5EF4-FFF2-40B4-BE49-F238E27FC236}">
                <a16:creationId xmlns:a16="http://schemas.microsoft.com/office/drawing/2014/main" id="{4DEB784A-B09B-4CBA-8807-9ED1497646FE}"/>
              </a:ext>
            </a:extLst>
          </p:cNvPr>
          <p:cNvSpPr/>
          <p:nvPr/>
        </p:nvSpPr>
        <p:spPr>
          <a:xfrm>
            <a:off x="3866182" y="4167958"/>
            <a:ext cx="557781" cy="55778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C</a:t>
            </a:r>
            <a:endParaRPr lang="zh-CN" altLang="en-US" sz="2400" b="1" dirty="0"/>
          </a:p>
        </p:txBody>
      </p:sp>
      <p:sp>
        <p:nvSpPr>
          <p:cNvPr id="26" name="椭圆 25">
            <a:extLst>
              <a:ext uri="{FF2B5EF4-FFF2-40B4-BE49-F238E27FC236}">
                <a16:creationId xmlns:a16="http://schemas.microsoft.com/office/drawing/2014/main" id="{0576A79B-2F39-41B5-B95A-EC95A47D0FA8}"/>
              </a:ext>
            </a:extLst>
          </p:cNvPr>
          <p:cNvSpPr/>
          <p:nvPr/>
        </p:nvSpPr>
        <p:spPr>
          <a:xfrm>
            <a:off x="5852505" y="5232992"/>
            <a:ext cx="557781" cy="55778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E</a:t>
            </a:r>
            <a:endParaRPr lang="zh-CN" altLang="en-US" sz="2400" b="1" dirty="0"/>
          </a:p>
        </p:txBody>
      </p:sp>
      <p:sp>
        <p:nvSpPr>
          <p:cNvPr id="27" name="椭圆 26">
            <a:extLst>
              <a:ext uri="{FF2B5EF4-FFF2-40B4-BE49-F238E27FC236}">
                <a16:creationId xmlns:a16="http://schemas.microsoft.com/office/drawing/2014/main" id="{3500C13F-1A3D-4162-93E7-AE0F55559F44}"/>
              </a:ext>
            </a:extLst>
          </p:cNvPr>
          <p:cNvSpPr/>
          <p:nvPr/>
        </p:nvSpPr>
        <p:spPr>
          <a:xfrm>
            <a:off x="6687274" y="4866266"/>
            <a:ext cx="557781" cy="55778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F</a:t>
            </a:r>
            <a:endParaRPr lang="zh-CN" altLang="en-US" sz="2400" b="1" dirty="0"/>
          </a:p>
        </p:txBody>
      </p:sp>
      <p:sp>
        <p:nvSpPr>
          <p:cNvPr id="29" name="椭圆 28">
            <a:extLst>
              <a:ext uri="{FF2B5EF4-FFF2-40B4-BE49-F238E27FC236}">
                <a16:creationId xmlns:a16="http://schemas.microsoft.com/office/drawing/2014/main" id="{9A334CD3-56C2-48BF-9900-832677126463}"/>
              </a:ext>
            </a:extLst>
          </p:cNvPr>
          <p:cNvSpPr/>
          <p:nvPr/>
        </p:nvSpPr>
        <p:spPr>
          <a:xfrm>
            <a:off x="7489148" y="4183127"/>
            <a:ext cx="557781" cy="55778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G</a:t>
            </a:r>
            <a:endParaRPr lang="zh-CN" altLang="en-US" sz="2400" b="1" dirty="0"/>
          </a:p>
        </p:txBody>
      </p:sp>
      <p:sp>
        <p:nvSpPr>
          <p:cNvPr id="30" name="椭圆 29">
            <a:extLst>
              <a:ext uri="{FF2B5EF4-FFF2-40B4-BE49-F238E27FC236}">
                <a16:creationId xmlns:a16="http://schemas.microsoft.com/office/drawing/2014/main" id="{1DDA9B75-65D4-4052-A6AF-6E3C3642B485}"/>
              </a:ext>
            </a:extLst>
          </p:cNvPr>
          <p:cNvSpPr/>
          <p:nvPr/>
        </p:nvSpPr>
        <p:spPr>
          <a:xfrm>
            <a:off x="8813383" y="2956898"/>
            <a:ext cx="557781" cy="55778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H</a:t>
            </a:r>
            <a:endParaRPr lang="zh-CN" altLang="en-US" sz="2400" b="1" dirty="0"/>
          </a:p>
        </p:txBody>
      </p:sp>
      <p:sp>
        <p:nvSpPr>
          <p:cNvPr id="31" name="椭圆 30">
            <a:extLst>
              <a:ext uri="{FF2B5EF4-FFF2-40B4-BE49-F238E27FC236}">
                <a16:creationId xmlns:a16="http://schemas.microsoft.com/office/drawing/2014/main" id="{921827A6-575E-434A-920E-ED70CCDED077}"/>
              </a:ext>
            </a:extLst>
          </p:cNvPr>
          <p:cNvSpPr/>
          <p:nvPr/>
        </p:nvSpPr>
        <p:spPr>
          <a:xfrm>
            <a:off x="10463118" y="2568956"/>
            <a:ext cx="557781" cy="55778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H</a:t>
            </a:r>
            <a:endParaRPr lang="zh-CN" altLang="en-US" sz="2400" b="1" dirty="0"/>
          </a:p>
        </p:txBody>
      </p:sp>
      <p:cxnSp>
        <p:nvCxnSpPr>
          <p:cNvPr id="33" name="连接符: 曲线 32">
            <a:extLst>
              <a:ext uri="{FF2B5EF4-FFF2-40B4-BE49-F238E27FC236}">
                <a16:creationId xmlns:a16="http://schemas.microsoft.com/office/drawing/2014/main" id="{27B060B4-5D1A-48F1-B97E-5D5A3E8C6687}"/>
              </a:ext>
            </a:extLst>
          </p:cNvPr>
          <p:cNvCxnSpPr>
            <a:cxnSpLocks/>
            <a:stCxn id="23" idx="7"/>
            <a:endCxn id="22" idx="3"/>
          </p:cNvCxnSpPr>
          <p:nvPr/>
        </p:nvCxnSpPr>
        <p:spPr>
          <a:xfrm rot="5400000" flipH="1" flipV="1">
            <a:off x="1932038" y="5357344"/>
            <a:ext cx="325418" cy="902528"/>
          </a:xfrm>
          <a:prstGeom prst="curvedConnector3">
            <a:avLst>
              <a:gd name="adj1" fmla="val -11818"/>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8" name="连接符: 曲线 37">
            <a:extLst>
              <a:ext uri="{FF2B5EF4-FFF2-40B4-BE49-F238E27FC236}">
                <a16:creationId xmlns:a16="http://schemas.microsoft.com/office/drawing/2014/main" id="{4A815B70-C747-4784-825F-CCDC7BB95313}"/>
              </a:ext>
            </a:extLst>
          </p:cNvPr>
          <p:cNvCxnSpPr>
            <a:cxnSpLocks/>
            <a:stCxn id="22" idx="7"/>
            <a:endCxn id="25" idx="2"/>
          </p:cNvCxnSpPr>
          <p:nvPr/>
        </p:nvCxnSpPr>
        <p:spPr>
          <a:xfrm rot="5400000" flipH="1" flipV="1">
            <a:off x="3000983" y="4386289"/>
            <a:ext cx="804639" cy="925760"/>
          </a:xfrm>
          <a:prstGeom prst="curvedConnector2">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1" name="连接符: 曲线 40">
            <a:extLst>
              <a:ext uri="{FF2B5EF4-FFF2-40B4-BE49-F238E27FC236}">
                <a16:creationId xmlns:a16="http://schemas.microsoft.com/office/drawing/2014/main" id="{561BD898-5E69-433C-9CE8-F9E520A970ED}"/>
              </a:ext>
            </a:extLst>
          </p:cNvPr>
          <p:cNvCxnSpPr>
            <a:cxnSpLocks/>
            <a:stCxn id="25" idx="6"/>
            <a:endCxn id="24" idx="2"/>
          </p:cNvCxnSpPr>
          <p:nvPr/>
        </p:nvCxnSpPr>
        <p:spPr>
          <a:xfrm>
            <a:off x="4423963" y="4446849"/>
            <a:ext cx="404077" cy="1594484"/>
          </a:xfrm>
          <a:prstGeom prst="curvedConnector3">
            <a:avLst>
              <a:gd name="adj1" fmla="val 50000"/>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4" name="连接符: 曲线 43">
            <a:extLst>
              <a:ext uri="{FF2B5EF4-FFF2-40B4-BE49-F238E27FC236}">
                <a16:creationId xmlns:a16="http://schemas.microsoft.com/office/drawing/2014/main" id="{06B5189C-7A70-42F3-8B1C-2E4D7C019EA5}"/>
              </a:ext>
            </a:extLst>
          </p:cNvPr>
          <p:cNvCxnSpPr>
            <a:cxnSpLocks/>
            <a:stCxn id="24" idx="6"/>
            <a:endCxn id="26" idx="3"/>
          </p:cNvCxnSpPr>
          <p:nvPr/>
        </p:nvCxnSpPr>
        <p:spPr>
          <a:xfrm flipV="1">
            <a:off x="5385821" y="5709088"/>
            <a:ext cx="548369" cy="332245"/>
          </a:xfrm>
          <a:prstGeom prst="curvedConnector2">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7" name="连接符: 曲线 46">
            <a:extLst>
              <a:ext uri="{FF2B5EF4-FFF2-40B4-BE49-F238E27FC236}">
                <a16:creationId xmlns:a16="http://schemas.microsoft.com/office/drawing/2014/main" id="{DA8D4C99-D3D9-4BE6-A113-22BA12424D1A}"/>
              </a:ext>
            </a:extLst>
          </p:cNvPr>
          <p:cNvCxnSpPr>
            <a:cxnSpLocks/>
            <a:stCxn id="26" idx="6"/>
            <a:endCxn id="27" idx="3"/>
          </p:cNvCxnSpPr>
          <p:nvPr/>
        </p:nvCxnSpPr>
        <p:spPr>
          <a:xfrm flipV="1">
            <a:off x="6410286" y="5342362"/>
            <a:ext cx="358673" cy="169521"/>
          </a:xfrm>
          <a:prstGeom prst="curvedConnector2">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id="{71673201-D8B4-4469-99F5-96FDF71AB71B}"/>
              </a:ext>
            </a:extLst>
          </p:cNvPr>
          <p:cNvCxnSpPr>
            <a:cxnSpLocks/>
            <a:stCxn id="27" idx="7"/>
            <a:endCxn id="29" idx="3"/>
          </p:cNvCxnSpPr>
          <p:nvPr/>
        </p:nvCxnSpPr>
        <p:spPr>
          <a:xfrm flipV="1">
            <a:off x="7163370" y="4659223"/>
            <a:ext cx="407463" cy="288728"/>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8" name="连接符: 曲线 57">
            <a:extLst>
              <a:ext uri="{FF2B5EF4-FFF2-40B4-BE49-F238E27FC236}">
                <a16:creationId xmlns:a16="http://schemas.microsoft.com/office/drawing/2014/main" id="{9C96A639-6C47-4E2B-921C-C376538433E2}"/>
              </a:ext>
            </a:extLst>
          </p:cNvPr>
          <p:cNvCxnSpPr>
            <a:cxnSpLocks/>
            <a:stCxn id="29" idx="7"/>
            <a:endCxn id="30" idx="2"/>
          </p:cNvCxnSpPr>
          <p:nvPr/>
        </p:nvCxnSpPr>
        <p:spPr>
          <a:xfrm rot="5400000" flipH="1" flipV="1">
            <a:off x="7874802" y="3326232"/>
            <a:ext cx="1029023" cy="848139"/>
          </a:xfrm>
          <a:prstGeom prst="curvedConnector2">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1" name="连接符: 曲线 60">
            <a:extLst>
              <a:ext uri="{FF2B5EF4-FFF2-40B4-BE49-F238E27FC236}">
                <a16:creationId xmlns:a16="http://schemas.microsoft.com/office/drawing/2014/main" id="{D1B43F95-DA16-4FB4-8148-9A13C0F7FE98}"/>
              </a:ext>
            </a:extLst>
          </p:cNvPr>
          <p:cNvCxnSpPr>
            <a:cxnSpLocks/>
            <a:stCxn id="30" idx="7"/>
            <a:endCxn id="31" idx="2"/>
          </p:cNvCxnSpPr>
          <p:nvPr/>
        </p:nvCxnSpPr>
        <p:spPr>
          <a:xfrm rot="5400000" flipH="1" flipV="1">
            <a:off x="9780930" y="2356396"/>
            <a:ext cx="190736" cy="1173639"/>
          </a:xfrm>
          <a:prstGeom prst="curvedConnector2">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78" name="对话气泡: 矩形 77">
            <a:extLst>
              <a:ext uri="{FF2B5EF4-FFF2-40B4-BE49-F238E27FC236}">
                <a16:creationId xmlns:a16="http://schemas.microsoft.com/office/drawing/2014/main" id="{00363EB9-F8FF-42BA-A3CC-3373E3CBD5D6}"/>
              </a:ext>
            </a:extLst>
          </p:cNvPr>
          <p:cNvSpPr/>
          <p:nvPr/>
        </p:nvSpPr>
        <p:spPr>
          <a:xfrm>
            <a:off x="1162873" y="4446849"/>
            <a:ext cx="1219768" cy="1065695"/>
          </a:xfrm>
          <a:prstGeom prst="wedgeRectCallout">
            <a:avLst>
              <a:gd name="adj1" fmla="val 9438"/>
              <a:gd name="adj2" fmla="val 98651"/>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rgbClr val="00B0F0"/>
                </a:solidFill>
              </a:rPr>
              <a:t>2011</a:t>
            </a:r>
            <a:r>
              <a:rPr lang="zh-CN" altLang="en-US" sz="1400" dirty="0">
                <a:solidFill>
                  <a:srgbClr val="00B0F0"/>
                </a:solidFill>
              </a:rPr>
              <a:t>年微博兴起，中国微商个体销售开始尝试</a:t>
            </a:r>
            <a:endParaRPr lang="en-US" altLang="zh-CN" sz="1400" dirty="0">
              <a:solidFill>
                <a:srgbClr val="00B0F0"/>
              </a:solidFill>
            </a:endParaRPr>
          </a:p>
          <a:p>
            <a:pPr algn="ctr"/>
            <a:endParaRPr lang="zh-CN" altLang="en-US" dirty="0"/>
          </a:p>
        </p:txBody>
      </p:sp>
      <p:sp>
        <p:nvSpPr>
          <p:cNvPr id="79" name="对话气泡: 圆角矩形 78">
            <a:extLst>
              <a:ext uri="{FF2B5EF4-FFF2-40B4-BE49-F238E27FC236}">
                <a16:creationId xmlns:a16="http://schemas.microsoft.com/office/drawing/2014/main" id="{A649BF8B-5AB4-4059-9757-7BB9927991D0}"/>
              </a:ext>
            </a:extLst>
          </p:cNvPr>
          <p:cNvSpPr/>
          <p:nvPr/>
        </p:nvSpPr>
        <p:spPr>
          <a:xfrm>
            <a:off x="1801366" y="2770340"/>
            <a:ext cx="2064816" cy="1162999"/>
          </a:xfrm>
          <a:prstGeom prst="wedgeRoundRectCallout">
            <a:avLst>
              <a:gd name="adj1" fmla="val 905"/>
              <a:gd name="adj2" fmla="val 160374"/>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altLang="zh-CN" sz="1050" dirty="0">
                <a:solidFill>
                  <a:srgbClr val="00B0F0"/>
                </a:solidFill>
              </a:rPr>
              <a:t>7</a:t>
            </a:r>
            <a:r>
              <a:rPr lang="zh-CN" altLang="en-US" sz="1050" dirty="0">
                <a:solidFill>
                  <a:srgbClr val="00B0F0"/>
                </a:solidFill>
              </a:rPr>
              <a:t>月微信推出微信支付平台形成销售闭环，工具的进步使得微商进入大规模尝试期</a:t>
            </a:r>
            <a:endParaRPr lang="en-US" altLang="zh-CN" sz="1600" dirty="0">
              <a:solidFill>
                <a:srgbClr val="00B0F0"/>
              </a:solidFill>
            </a:endParaRPr>
          </a:p>
        </p:txBody>
      </p:sp>
      <p:sp>
        <p:nvSpPr>
          <p:cNvPr id="80" name="对话气泡: 圆角矩形 79">
            <a:extLst>
              <a:ext uri="{FF2B5EF4-FFF2-40B4-BE49-F238E27FC236}">
                <a16:creationId xmlns:a16="http://schemas.microsoft.com/office/drawing/2014/main" id="{AB1BBB92-656E-4F42-A719-4A51D68A19BE}"/>
              </a:ext>
            </a:extLst>
          </p:cNvPr>
          <p:cNvSpPr/>
          <p:nvPr/>
        </p:nvSpPr>
        <p:spPr>
          <a:xfrm>
            <a:off x="3858281" y="2411150"/>
            <a:ext cx="2183196" cy="1443061"/>
          </a:xfrm>
          <a:prstGeom prst="wedgeRoundRectCallout">
            <a:avLst>
              <a:gd name="adj1" fmla="val -34576"/>
              <a:gd name="adj2" fmla="val 85548"/>
              <a:gd name="adj3" fmla="val 16667"/>
            </a:avLst>
          </a:prstGeom>
          <a:solidFill>
            <a:srgbClr val="DADADA"/>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altLang="zh-CN" sz="900" b="0" i="0" u="none" strike="noStrike" kern="1200" cap="none" spc="0" normalizeH="0" baseline="0" noProof="0" dirty="0">
                <a:ln>
                  <a:noFill/>
                </a:ln>
                <a:solidFill>
                  <a:srgbClr val="00B0F0"/>
                </a:solidFill>
                <a:effectLst/>
                <a:uLnTx/>
                <a:uFillTx/>
                <a:latin typeface="等线" panose="020F0502020204030204"/>
                <a:ea typeface="等线" panose="02010600030101010101" pitchFamily="2" charset="-122"/>
                <a:cs typeface="+mn-cs"/>
              </a:rPr>
              <a:t>2014-2015</a:t>
            </a:r>
            <a:r>
              <a:rPr kumimoji="0" lang="zh-CN" altLang="en-US" sz="900" b="0" i="0" u="none" strike="noStrike" kern="1200" cap="none" spc="0" normalizeH="0" baseline="0" noProof="0" dirty="0">
                <a:ln>
                  <a:noFill/>
                </a:ln>
                <a:solidFill>
                  <a:srgbClr val="00B0F0"/>
                </a:solidFill>
                <a:effectLst/>
                <a:uLnTx/>
                <a:uFillTx/>
                <a:latin typeface="等线" panose="020F0502020204030204"/>
                <a:ea typeface="等线" panose="02010600030101010101" pitchFamily="2" charset="-122"/>
                <a:cs typeface="+mn-cs"/>
              </a:rPr>
              <a:t>年初随着微信朋友圈卖面膜的大潮微商迅速崛起，月销售额超</a:t>
            </a:r>
            <a:r>
              <a:rPr kumimoji="0" lang="en-US" altLang="zh-CN" sz="900" b="0" i="0" u="none" strike="noStrike" kern="1200" cap="none" spc="0" normalizeH="0" baseline="0" noProof="0" dirty="0">
                <a:ln>
                  <a:noFill/>
                </a:ln>
                <a:solidFill>
                  <a:srgbClr val="00B0F0"/>
                </a:solidFill>
                <a:effectLst/>
                <a:uLnTx/>
                <a:uFillTx/>
                <a:latin typeface="等线" panose="020F0502020204030204"/>
                <a:ea typeface="等线" panose="02010600030101010101" pitchFamily="2" charset="-122"/>
                <a:cs typeface="+mn-cs"/>
              </a:rPr>
              <a:t>10</a:t>
            </a:r>
            <a:r>
              <a:rPr kumimoji="0" lang="zh-CN" altLang="en-US" sz="900" b="0" i="0" u="none" strike="noStrike" kern="1200" cap="none" spc="0" normalizeH="0" baseline="0" noProof="0" dirty="0">
                <a:ln>
                  <a:noFill/>
                </a:ln>
                <a:solidFill>
                  <a:srgbClr val="00B0F0"/>
                </a:solidFill>
                <a:effectLst/>
                <a:uLnTx/>
                <a:uFillTx/>
                <a:latin typeface="等线" panose="020F0502020204030204"/>
                <a:ea typeface="等线" panose="02010600030101010101" pitchFamily="2" charset="-122"/>
                <a:cs typeface="+mn-cs"/>
              </a:rPr>
              <a:t>亿。但层层代理，频频刷屏等，引起用户不满，微商有待规范和完善</a:t>
            </a:r>
            <a:endParaRPr kumimoji="0" lang="en-US" altLang="zh-CN" sz="900" b="0" i="0" u="none" strike="noStrike" kern="1200" cap="none" spc="0" normalizeH="0" baseline="0" noProof="0" dirty="0">
              <a:ln>
                <a:noFill/>
              </a:ln>
              <a:solidFill>
                <a:srgbClr val="00B0F0"/>
              </a:solidFill>
              <a:effectLst/>
              <a:uLnTx/>
              <a:uFillTx/>
              <a:latin typeface="等线" panose="020F0502020204030204"/>
              <a:ea typeface="等线" panose="02010600030101010101" pitchFamily="2" charset="-122"/>
              <a:cs typeface="+mn-cs"/>
            </a:endParaRPr>
          </a:p>
        </p:txBody>
      </p:sp>
      <p:sp>
        <p:nvSpPr>
          <p:cNvPr id="81" name="对话气泡: 圆角矩形 80">
            <a:extLst>
              <a:ext uri="{FF2B5EF4-FFF2-40B4-BE49-F238E27FC236}">
                <a16:creationId xmlns:a16="http://schemas.microsoft.com/office/drawing/2014/main" id="{93CF3733-EF6E-480A-B5A4-439A1207CB26}"/>
              </a:ext>
            </a:extLst>
          </p:cNvPr>
          <p:cNvSpPr/>
          <p:nvPr/>
        </p:nvSpPr>
        <p:spPr>
          <a:xfrm>
            <a:off x="4703686" y="4197835"/>
            <a:ext cx="1427709" cy="975498"/>
          </a:xfrm>
          <a:prstGeom prst="wedgeRoundRectCallout">
            <a:avLst>
              <a:gd name="adj1" fmla="val -14161"/>
              <a:gd name="adj2" fmla="val 122520"/>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altLang="zh-CN" sz="900" dirty="0">
                <a:solidFill>
                  <a:srgbClr val="00B0F0"/>
                </a:solidFill>
              </a:rPr>
              <a:t>2015</a:t>
            </a:r>
            <a:r>
              <a:rPr lang="zh-CN" altLang="en-US" sz="900" dirty="0">
                <a:solidFill>
                  <a:srgbClr val="00B0F0"/>
                </a:solidFill>
              </a:rPr>
              <a:t>年微商进入新拐点，行业诚信问题被提到重要位置，由此行业发展放缓、重新洗牌</a:t>
            </a:r>
            <a:endParaRPr lang="en-US" altLang="zh-CN" sz="900" dirty="0">
              <a:solidFill>
                <a:srgbClr val="00B0F0"/>
              </a:solidFill>
            </a:endParaRPr>
          </a:p>
        </p:txBody>
      </p:sp>
      <p:sp>
        <p:nvSpPr>
          <p:cNvPr id="82" name="对话气泡: 圆角矩形 81">
            <a:extLst>
              <a:ext uri="{FF2B5EF4-FFF2-40B4-BE49-F238E27FC236}">
                <a16:creationId xmlns:a16="http://schemas.microsoft.com/office/drawing/2014/main" id="{3E849A47-4D4C-46C4-8AC1-C59B09B5A234}"/>
              </a:ext>
            </a:extLst>
          </p:cNvPr>
          <p:cNvSpPr/>
          <p:nvPr/>
        </p:nvSpPr>
        <p:spPr>
          <a:xfrm>
            <a:off x="6500204" y="5494830"/>
            <a:ext cx="1599186" cy="842822"/>
          </a:xfrm>
          <a:prstGeom prst="wedgeRoundRectCallout">
            <a:avLst>
              <a:gd name="adj1" fmla="val -62574"/>
              <a:gd name="adj2" fmla="val -45993"/>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solidFill>
                  <a:srgbClr val="00B0F0"/>
                </a:solidFill>
              </a:rPr>
              <a:t>2016</a:t>
            </a:r>
            <a:r>
              <a:rPr lang="zh-CN" altLang="en-US" sz="900" dirty="0">
                <a:solidFill>
                  <a:srgbClr val="00B0F0"/>
                </a:solidFill>
              </a:rPr>
              <a:t>年行业进入冷静期，微商进入品牌化、规模化发展，年底国家多部委支持社交电商和鼓励健康规范的微商发展，传统企业开始大规模进入</a:t>
            </a:r>
          </a:p>
        </p:txBody>
      </p:sp>
      <p:sp>
        <p:nvSpPr>
          <p:cNvPr id="83" name="对话气泡: 圆角矩形 82">
            <a:extLst>
              <a:ext uri="{FF2B5EF4-FFF2-40B4-BE49-F238E27FC236}">
                <a16:creationId xmlns:a16="http://schemas.microsoft.com/office/drawing/2014/main" id="{68FEAA88-B72B-4C83-9705-C1E8D5332590}"/>
              </a:ext>
            </a:extLst>
          </p:cNvPr>
          <p:cNvSpPr/>
          <p:nvPr/>
        </p:nvSpPr>
        <p:spPr>
          <a:xfrm>
            <a:off x="7811755" y="4725740"/>
            <a:ext cx="2013695" cy="751662"/>
          </a:xfrm>
          <a:prstGeom prst="wedgeRoundRectCallout">
            <a:avLst>
              <a:gd name="adj1" fmla="val -81493"/>
              <a:gd name="adj2" fmla="val -10623"/>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solidFill>
                  <a:srgbClr val="00B0F0"/>
                </a:solidFill>
              </a:rPr>
              <a:t>2017</a:t>
            </a:r>
            <a:r>
              <a:rPr lang="zh-CN" altLang="en-US" sz="900" dirty="0">
                <a:solidFill>
                  <a:srgbClr val="00B0F0"/>
                </a:solidFill>
              </a:rPr>
              <a:t>年</a:t>
            </a:r>
            <a:r>
              <a:rPr lang="en-US" altLang="zh-CN" sz="900" dirty="0">
                <a:solidFill>
                  <a:srgbClr val="00B0F0"/>
                </a:solidFill>
              </a:rPr>
              <a:t>1</a:t>
            </a:r>
            <a:r>
              <a:rPr lang="zh-CN" altLang="en-US" sz="900" dirty="0">
                <a:solidFill>
                  <a:srgbClr val="00B0F0"/>
                </a:solidFill>
              </a:rPr>
              <a:t>月腾讯发布小程序，社交流量系统化对外开放，由此涌现出更多、更大规模社交电商创新模式</a:t>
            </a:r>
            <a:endParaRPr lang="en-US" altLang="zh-CN" sz="900" dirty="0">
              <a:solidFill>
                <a:srgbClr val="00B0F0"/>
              </a:solidFill>
            </a:endParaRPr>
          </a:p>
          <a:p>
            <a:pPr algn="ctr"/>
            <a:endParaRPr lang="zh-CN" altLang="en-US" dirty="0">
              <a:solidFill>
                <a:srgbClr val="00B0F0"/>
              </a:solidFill>
            </a:endParaRPr>
          </a:p>
        </p:txBody>
      </p:sp>
      <p:sp>
        <p:nvSpPr>
          <p:cNvPr id="84" name="对话气泡: 圆角矩形 83">
            <a:extLst>
              <a:ext uri="{FF2B5EF4-FFF2-40B4-BE49-F238E27FC236}">
                <a16:creationId xmlns:a16="http://schemas.microsoft.com/office/drawing/2014/main" id="{D4450204-105D-4ACB-9027-170854262E6F}"/>
              </a:ext>
            </a:extLst>
          </p:cNvPr>
          <p:cNvSpPr/>
          <p:nvPr/>
        </p:nvSpPr>
        <p:spPr>
          <a:xfrm>
            <a:off x="6131395" y="2568956"/>
            <a:ext cx="1890119" cy="1471541"/>
          </a:xfrm>
          <a:prstGeom prst="wedgeRoundRectCallout">
            <a:avLst>
              <a:gd name="adj1" fmla="val 31415"/>
              <a:gd name="adj2" fmla="val 78035"/>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solidFill>
                  <a:srgbClr val="00B0F0"/>
                </a:solidFill>
              </a:rPr>
              <a:t>2018</a:t>
            </a:r>
            <a:r>
              <a:rPr lang="zh-CN" altLang="en-US" sz="900" dirty="0">
                <a:solidFill>
                  <a:srgbClr val="00B0F0"/>
                </a:solidFill>
              </a:rPr>
              <a:t>年</a:t>
            </a:r>
            <a:r>
              <a:rPr lang="en-US" altLang="zh-CN" sz="900" dirty="0">
                <a:solidFill>
                  <a:srgbClr val="00B0F0"/>
                </a:solidFill>
              </a:rPr>
              <a:t>7</a:t>
            </a:r>
            <a:r>
              <a:rPr lang="zh-CN" altLang="en-US" sz="900" dirty="0">
                <a:solidFill>
                  <a:srgbClr val="00B0F0"/>
                </a:solidFill>
              </a:rPr>
              <a:t>月拼多多纽交所上市，刷新了中国互联网企业最快上市纪录，</a:t>
            </a:r>
            <a:r>
              <a:rPr lang="en-US" altLang="zh-CN" sz="900" dirty="0">
                <a:solidFill>
                  <a:srgbClr val="00B0F0"/>
                </a:solidFill>
              </a:rPr>
              <a:t>2019</a:t>
            </a:r>
            <a:r>
              <a:rPr lang="zh-CN" altLang="en-US" sz="900" dirty="0">
                <a:solidFill>
                  <a:srgbClr val="00B0F0"/>
                </a:solidFill>
              </a:rPr>
              <a:t>年</a:t>
            </a:r>
            <a:r>
              <a:rPr lang="en-US" altLang="zh-CN" sz="900" dirty="0">
                <a:solidFill>
                  <a:srgbClr val="00B0F0"/>
                </a:solidFill>
              </a:rPr>
              <a:t>5</a:t>
            </a:r>
            <a:r>
              <a:rPr lang="zh-CN" altLang="en-US" sz="900" dirty="0">
                <a:solidFill>
                  <a:srgbClr val="00B0F0"/>
                </a:solidFill>
              </a:rPr>
              <a:t>月云集在美国上市成功。社交电商引起投资领域关注</a:t>
            </a:r>
          </a:p>
        </p:txBody>
      </p:sp>
      <p:sp>
        <p:nvSpPr>
          <p:cNvPr id="85" name="对话气泡: 矩形 84">
            <a:extLst>
              <a:ext uri="{FF2B5EF4-FFF2-40B4-BE49-F238E27FC236}">
                <a16:creationId xmlns:a16="http://schemas.microsoft.com/office/drawing/2014/main" id="{79E38C90-4314-439F-A5E2-D04616A79DD2}"/>
              </a:ext>
            </a:extLst>
          </p:cNvPr>
          <p:cNvSpPr/>
          <p:nvPr/>
        </p:nvSpPr>
        <p:spPr>
          <a:xfrm>
            <a:off x="8895068" y="3648652"/>
            <a:ext cx="1591107" cy="993143"/>
          </a:xfrm>
          <a:prstGeom prst="wedgeRectCallout">
            <a:avLst>
              <a:gd name="adj1" fmla="val -33476"/>
              <a:gd name="adj2" fmla="val -7192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altLang="zh-CN" sz="900" dirty="0">
                <a:solidFill>
                  <a:srgbClr val="00B0F0"/>
                </a:solidFill>
              </a:rPr>
              <a:t>2019</a:t>
            </a:r>
            <a:r>
              <a:rPr lang="zh-CN" altLang="en-US" sz="900" dirty="0">
                <a:solidFill>
                  <a:srgbClr val="00B0F0"/>
                </a:solidFill>
              </a:rPr>
              <a:t>年</a:t>
            </a:r>
            <a:r>
              <a:rPr lang="en-US" altLang="zh-CN" sz="900" dirty="0">
                <a:solidFill>
                  <a:srgbClr val="00B0F0"/>
                </a:solidFill>
              </a:rPr>
              <a:t>1</a:t>
            </a:r>
            <a:r>
              <a:rPr lang="zh-CN" altLang="en-US" sz="900" dirty="0">
                <a:solidFill>
                  <a:srgbClr val="00B0F0"/>
                </a:solidFill>
              </a:rPr>
              <a:t>月</a:t>
            </a:r>
            <a:r>
              <a:rPr lang="en-US" altLang="zh-CN" sz="900" dirty="0">
                <a:solidFill>
                  <a:srgbClr val="00B0F0"/>
                </a:solidFill>
              </a:rPr>
              <a:t>1</a:t>
            </a:r>
            <a:r>
              <a:rPr lang="zh-CN" altLang="en-US" sz="900" dirty="0">
                <a:solidFill>
                  <a:srgbClr val="00B0F0"/>
                </a:solidFill>
              </a:rPr>
              <a:t>日</a:t>
            </a:r>
            <a:r>
              <a:rPr lang="en-US" altLang="zh-CN" sz="900" dirty="0">
                <a:solidFill>
                  <a:srgbClr val="00B0F0"/>
                </a:solidFill>
              </a:rPr>
              <a:t>《</a:t>
            </a:r>
            <a:r>
              <a:rPr lang="zh-CN" altLang="en-US" sz="900" dirty="0">
                <a:solidFill>
                  <a:srgbClr val="00B0F0"/>
                </a:solidFill>
              </a:rPr>
              <a:t>电子商务法</a:t>
            </a:r>
            <a:r>
              <a:rPr lang="en-US" altLang="zh-CN" sz="900" dirty="0">
                <a:solidFill>
                  <a:srgbClr val="00B0F0"/>
                </a:solidFill>
              </a:rPr>
              <a:t>》</a:t>
            </a:r>
            <a:r>
              <a:rPr lang="zh-CN" altLang="en-US" sz="900" dirty="0">
                <a:solidFill>
                  <a:srgbClr val="00B0F0"/>
                </a:solidFill>
              </a:rPr>
              <a:t>正式实施，社交电商迎来规范化发展</a:t>
            </a:r>
            <a:endParaRPr lang="en-US" altLang="zh-CN" sz="900" dirty="0">
              <a:solidFill>
                <a:srgbClr val="00B0F0"/>
              </a:solidFill>
            </a:endParaRPr>
          </a:p>
        </p:txBody>
      </p:sp>
      <p:sp>
        <p:nvSpPr>
          <p:cNvPr id="86" name="对话气泡: 圆角矩形 85">
            <a:extLst>
              <a:ext uri="{FF2B5EF4-FFF2-40B4-BE49-F238E27FC236}">
                <a16:creationId xmlns:a16="http://schemas.microsoft.com/office/drawing/2014/main" id="{962B943D-F694-485E-913C-54D4F8A696DB}"/>
              </a:ext>
            </a:extLst>
          </p:cNvPr>
          <p:cNvSpPr/>
          <p:nvPr/>
        </p:nvSpPr>
        <p:spPr>
          <a:xfrm>
            <a:off x="9907136" y="4947951"/>
            <a:ext cx="1536582" cy="1276555"/>
          </a:xfrm>
          <a:prstGeom prst="wedgeRoundRectCallout">
            <a:avLst>
              <a:gd name="adj1" fmla="val 1397"/>
              <a:gd name="adj2" fmla="val -20049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altLang="zh-CN" sz="900" dirty="0">
                <a:solidFill>
                  <a:srgbClr val="00B0F0"/>
                </a:solidFill>
              </a:rPr>
              <a:t>2020</a:t>
            </a:r>
            <a:r>
              <a:rPr lang="zh-CN" altLang="en-US" sz="900" dirty="0">
                <a:solidFill>
                  <a:srgbClr val="00B0F0"/>
                </a:solidFill>
              </a:rPr>
              <a:t>年新冠疫情促进社交电商高速增长，预计整体交易规模达到电子商务零售总额</a:t>
            </a:r>
            <a:r>
              <a:rPr lang="en-US" altLang="zh-CN" sz="900" dirty="0">
                <a:solidFill>
                  <a:srgbClr val="00B0F0"/>
                </a:solidFill>
              </a:rPr>
              <a:t>30%</a:t>
            </a:r>
            <a:r>
              <a:rPr lang="zh-CN" altLang="en-US" sz="900" dirty="0">
                <a:solidFill>
                  <a:srgbClr val="00B0F0"/>
                </a:solidFill>
              </a:rPr>
              <a:t>以上，行业将继续蓬勃稳步发展</a:t>
            </a:r>
            <a:endParaRPr lang="en-US" altLang="zh-CN" sz="900" dirty="0">
              <a:solidFill>
                <a:srgbClr val="00B0F0"/>
              </a:solidFill>
            </a:endParaRPr>
          </a:p>
        </p:txBody>
      </p:sp>
    </p:spTree>
    <p:extLst>
      <p:ext uri="{BB962C8B-B14F-4D97-AF65-F5344CB8AC3E}">
        <p14:creationId xmlns:p14="http://schemas.microsoft.com/office/powerpoint/2010/main" val="1023765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圆角 18">
            <a:extLst>
              <a:ext uri="{FF2B5EF4-FFF2-40B4-BE49-F238E27FC236}">
                <a16:creationId xmlns:a16="http://schemas.microsoft.com/office/drawing/2014/main" id="{B17165C3-BEBE-45FA-ACBC-99BD25D241BE}"/>
              </a:ext>
            </a:extLst>
          </p:cNvPr>
          <p:cNvSpPr/>
          <p:nvPr/>
        </p:nvSpPr>
        <p:spPr>
          <a:xfrm>
            <a:off x="861509" y="3362272"/>
            <a:ext cx="6236855" cy="285009"/>
          </a:xfrm>
          <a:prstGeom prst="roundRect">
            <a:avLst/>
          </a:prstGeom>
          <a:solidFill>
            <a:srgbClr val="E5E5E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30B8F0FF-7BE3-4591-B95F-82E21117E862}"/>
              </a:ext>
            </a:extLst>
          </p:cNvPr>
          <p:cNvSpPr>
            <a:spLocks noGrp="1"/>
          </p:cNvSpPr>
          <p:nvPr>
            <p:ph type="title"/>
          </p:nvPr>
        </p:nvSpPr>
        <p:spPr/>
        <p:txBody>
          <a:bodyPr/>
          <a:lstStyle/>
          <a:p>
            <a:r>
              <a:rPr lang="zh-CN" altLang="en-US"/>
              <a:t>中国社交电商发展现状四大要点</a:t>
            </a:r>
          </a:p>
        </p:txBody>
      </p:sp>
      <p:sp>
        <p:nvSpPr>
          <p:cNvPr id="8" name="对话气泡: 矩形 7">
            <a:extLst>
              <a:ext uri="{FF2B5EF4-FFF2-40B4-BE49-F238E27FC236}">
                <a16:creationId xmlns:a16="http://schemas.microsoft.com/office/drawing/2014/main" id="{07AE8AB0-A3A3-4FF1-8CAD-6EAED7B5D5E4}"/>
              </a:ext>
            </a:extLst>
          </p:cNvPr>
          <p:cNvSpPr/>
          <p:nvPr/>
        </p:nvSpPr>
        <p:spPr>
          <a:xfrm>
            <a:off x="1207136" y="2192784"/>
            <a:ext cx="834728" cy="870767"/>
          </a:xfrm>
          <a:prstGeom prst="wedgeRectCallout">
            <a:avLst>
              <a:gd name="adj1" fmla="val -15300"/>
              <a:gd name="adj2" fmla="val 62500"/>
            </a:avLst>
          </a:prstGeom>
          <a:blipFill>
            <a:blip r:embed="rId2"/>
            <a:stretch>
              <a:fillRect/>
            </a:stretch>
          </a:bli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对话气泡: 矩形 8">
            <a:extLst>
              <a:ext uri="{FF2B5EF4-FFF2-40B4-BE49-F238E27FC236}">
                <a16:creationId xmlns:a16="http://schemas.microsoft.com/office/drawing/2014/main" id="{64F96BB4-5EDD-4262-8F8E-9DE97B2770E2}"/>
              </a:ext>
            </a:extLst>
          </p:cNvPr>
          <p:cNvSpPr/>
          <p:nvPr/>
        </p:nvSpPr>
        <p:spPr>
          <a:xfrm>
            <a:off x="2934336" y="2192783"/>
            <a:ext cx="834728" cy="870767"/>
          </a:xfrm>
          <a:prstGeom prst="wedgeRectCallout">
            <a:avLst/>
          </a:prstGeom>
          <a:blipFill>
            <a:blip r:embed="rId3"/>
            <a:stretch>
              <a:fillRect/>
            </a:stretch>
          </a:bli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对话气泡: 矩形 9">
            <a:extLst>
              <a:ext uri="{FF2B5EF4-FFF2-40B4-BE49-F238E27FC236}">
                <a16:creationId xmlns:a16="http://schemas.microsoft.com/office/drawing/2014/main" id="{19A94E8E-489F-44D1-A1FF-083A03D5BB4F}"/>
              </a:ext>
            </a:extLst>
          </p:cNvPr>
          <p:cNvSpPr/>
          <p:nvPr/>
        </p:nvSpPr>
        <p:spPr>
          <a:xfrm>
            <a:off x="4661536" y="2192782"/>
            <a:ext cx="834728" cy="870767"/>
          </a:xfrm>
          <a:prstGeom prst="wedgeRectCallout">
            <a:avLst/>
          </a:prstGeom>
          <a:blipFill>
            <a:blip r:embed="rId4"/>
            <a:stretch>
              <a:fillRect/>
            </a:stretch>
          </a:bli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对话气泡: 矩形 10">
            <a:extLst>
              <a:ext uri="{FF2B5EF4-FFF2-40B4-BE49-F238E27FC236}">
                <a16:creationId xmlns:a16="http://schemas.microsoft.com/office/drawing/2014/main" id="{78DE6AC3-AFE5-43E0-B314-DAE52747E861}"/>
              </a:ext>
            </a:extLst>
          </p:cNvPr>
          <p:cNvSpPr/>
          <p:nvPr/>
        </p:nvSpPr>
        <p:spPr>
          <a:xfrm>
            <a:off x="6368904" y="2192781"/>
            <a:ext cx="834728" cy="870767"/>
          </a:xfrm>
          <a:prstGeom prst="wedgeRectCallout">
            <a:avLst/>
          </a:prstGeom>
          <a:blipFill>
            <a:blip r:embed="rId5"/>
            <a:stretch>
              <a:fillRect/>
            </a:stretch>
          </a:bli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箭头: 右 11">
            <a:extLst>
              <a:ext uri="{FF2B5EF4-FFF2-40B4-BE49-F238E27FC236}">
                <a16:creationId xmlns:a16="http://schemas.microsoft.com/office/drawing/2014/main" id="{91817DE5-F711-4BB0-86F8-1308B6CB4C2E}"/>
              </a:ext>
            </a:extLst>
          </p:cNvPr>
          <p:cNvSpPr/>
          <p:nvPr/>
        </p:nvSpPr>
        <p:spPr>
          <a:xfrm>
            <a:off x="2080652" y="2353591"/>
            <a:ext cx="786505" cy="549145"/>
          </a:xfrm>
          <a:prstGeom prst="rightArrow">
            <a:avLst/>
          </a:prstGeom>
          <a:solidFill>
            <a:srgbClr val="E4E4E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箭头: 右 12">
            <a:extLst>
              <a:ext uri="{FF2B5EF4-FFF2-40B4-BE49-F238E27FC236}">
                <a16:creationId xmlns:a16="http://schemas.microsoft.com/office/drawing/2014/main" id="{93FE544D-249B-48BD-B735-68FA0996E94B}"/>
              </a:ext>
            </a:extLst>
          </p:cNvPr>
          <p:cNvSpPr/>
          <p:nvPr/>
        </p:nvSpPr>
        <p:spPr>
          <a:xfrm>
            <a:off x="3875031" y="2353590"/>
            <a:ext cx="786505" cy="549145"/>
          </a:xfrm>
          <a:prstGeom prst="rightArrow">
            <a:avLst/>
          </a:prstGeom>
          <a:solidFill>
            <a:srgbClr val="E4E4E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箭头: 右 13">
            <a:extLst>
              <a:ext uri="{FF2B5EF4-FFF2-40B4-BE49-F238E27FC236}">
                <a16:creationId xmlns:a16="http://schemas.microsoft.com/office/drawing/2014/main" id="{DE0F01C4-5A29-4F7A-BA39-34AFC765DCEF}"/>
              </a:ext>
            </a:extLst>
          </p:cNvPr>
          <p:cNvSpPr/>
          <p:nvPr/>
        </p:nvSpPr>
        <p:spPr>
          <a:xfrm>
            <a:off x="5597032" y="2353590"/>
            <a:ext cx="786505" cy="54914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0A818F1B-D324-4D5C-BE6E-89F4B10D973D}"/>
              </a:ext>
            </a:extLst>
          </p:cNvPr>
          <p:cNvSpPr/>
          <p:nvPr/>
        </p:nvSpPr>
        <p:spPr>
          <a:xfrm>
            <a:off x="1391604" y="3297382"/>
            <a:ext cx="418464" cy="4184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id="{B052EBFF-05CD-43AC-9FFE-87858AD69E91}"/>
              </a:ext>
            </a:extLst>
          </p:cNvPr>
          <p:cNvSpPr/>
          <p:nvPr/>
        </p:nvSpPr>
        <p:spPr>
          <a:xfrm>
            <a:off x="2934336" y="3297382"/>
            <a:ext cx="418464" cy="4184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B185B416-E047-4A81-87AB-BDEAFF3B878B}"/>
              </a:ext>
            </a:extLst>
          </p:cNvPr>
          <p:cNvSpPr/>
          <p:nvPr/>
        </p:nvSpPr>
        <p:spPr>
          <a:xfrm>
            <a:off x="4338653" y="3297382"/>
            <a:ext cx="418464" cy="4184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4F23CD4D-C9EC-467B-B0C9-F98E48252CBD}"/>
              </a:ext>
            </a:extLst>
          </p:cNvPr>
          <p:cNvSpPr/>
          <p:nvPr/>
        </p:nvSpPr>
        <p:spPr>
          <a:xfrm>
            <a:off x="6322432" y="3295545"/>
            <a:ext cx="418464" cy="4184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5C1641ED-EE00-4E9B-9B51-5633E4870363}"/>
              </a:ext>
            </a:extLst>
          </p:cNvPr>
          <p:cNvSpPr txBox="1"/>
          <p:nvPr/>
        </p:nvSpPr>
        <p:spPr>
          <a:xfrm>
            <a:off x="838200" y="3729802"/>
            <a:ext cx="6858000" cy="923330"/>
          </a:xfrm>
          <a:prstGeom prst="rect">
            <a:avLst/>
          </a:prstGeom>
          <a:noFill/>
        </p:spPr>
        <p:txBody>
          <a:bodyPr wrap="square">
            <a:spAutoFit/>
          </a:bodyPr>
          <a:lstStyle/>
          <a:p>
            <a:r>
              <a:rPr lang="zh-CN" altLang="en-US" dirty="0">
                <a:solidFill>
                  <a:srgbClr val="00B0F0"/>
                </a:solidFill>
              </a:rPr>
              <a:t>人数</a:t>
            </a:r>
            <a:r>
              <a:rPr lang="zh-CN" altLang="en-US" dirty="0"/>
              <a:t>多</a:t>
            </a:r>
            <a:r>
              <a:rPr lang="zh-CN" altLang="en-US" dirty="0">
                <a:solidFill>
                  <a:srgbClr val="00B0F0"/>
                </a:solidFill>
              </a:rPr>
              <a:t>规模</a:t>
            </a:r>
            <a:r>
              <a:rPr lang="zh-CN" altLang="en-US" dirty="0"/>
              <a:t>大      </a:t>
            </a:r>
            <a:r>
              <a:rPr lang="zh-CN" altLang="en-US" dirty="0">
                <a:solidFill>
                  <a:srgbClr val="00B0F0"/>
                </a:solidFill>
              </a:rPr>
              <a:t>创新</a:t>
            </a:r>
            <a:r>
              <a:rPr lang="zh-CN" altLang="en-US" dirty="0"/>
              <a:t>不断            </a:t>
            </a:r>
            <a:r>
              <a:rPr lang="zh-CN" altLang="en-US" dirty="0">
                <a:solidFill>
                  <a:srgbClr val="00B0F0"/>
                </a:solidFill>
              </a:rPr>
              <a:t>转型</a:t>
            </a:r>
            <a:r>
              <a:rPr lang="zh-CN" altLang="en-US" dirty="0"/>
              <a:t>融合              </a:t>
            </a:r>
            <a:r>
              <a:rPr lang="zh-CN" altLang="en-US" dirty="0">
                <a:solidFill>
                  <a:srgbClr val="00B0F0"/>
                </a:solidFill>
              </a:rPr>
              <a:t>疫情</a:t>
            </a:r>
            <a:r>
              <a:rPr lang="zh-CN" altLang="en-US" dirty="0"/>
              <a:t>突围</a:t>
            </a:r>
            <a:endParaRPr lang="en-US" altLang="zh-CN" dirty="0"/>
          </a:p>
          <a:p>
            <a:r>
              <a:rPr lang="en-US" altLang="zh-CN" dirty="0"/>
              <a:t> </a:t>
            </a:r>
          </a:p>
          <a:p>
            <a:r>
              <a:rPr lang="en-US" altLang="zh-CN" dirty="0"/>
              <a:t>          </a:t>
            </a:r>
          </a:p>
        </p:txBody>
      </p:sp>
      <p:sp>
        <p:nvSpPr>
          <p:cNvPr id="23" name="文本框 22">
            <a:extLst>
              <a:ext uri="{FF2B5EF4-FFF2-40B4-BE49-F238E27FC236}">
                <a16:creationId xmlns:a16="http://schemas.microsoft.com/office/drawing/2014/main" id="{4B865CB1-27D2-4F7F-9EE1-0D2661442E51}"/>
              </a:ext>
            </a:extLst>
          </p:cNvPr>
          <p:cNvSpPr txBox="1"/>
          <p:nvPr/>
        </p:nvSpPr>
        <p:spPr>
          <a:xfrm>
            <a:off x="231295" y="4309614"/>
            <a:ext cx="2208905" cy="1815882"/>
          </a:xfrm>
          <a:prstGeom prst="rect">
            <a:avLst/>
          </a:prstGeom>
          <a:noFill/>
        </p:spPr>
        <p:txBody>
          <a:bodyPr wrap="square">
            <a:spAutoFit/>
          </a:bodyPr>
          <a:lstStyle/>
          <a:p>
            <a:pPr lvl="1"/>
            <a:r>
              <a:rPr lang="en-US" altLang="zh-CN" sz="1400" dirty="0"/>
              <a:t>2020</a:t>
            </a:r>
            <a:r>
              <a:rPr lang="zh-CN" altLang="en-US" sz="1400" dirty="0"/>
              <a:t>手机用户规模约</a:t>
            </a:r>
            <a:r>
              <a:rPr lang="en-US" altLang="zh-CN" sz="1400" dirty="0"/>
              <a:t>9</a:t>
            </a:r>
            <a:r>
              <a:rPr lang="zh-CN" altLang="en-US" sz="1400" dirty="0"/>
              <a:t>亿；</a:t>
            </a:r>
            <a:r>
              <a:rPr lang="en-US" altLang="zh-CN" sz="1400" dirty="0"/>
              <a:t>2020</a:t>
            </a:r>
            <a:r>
              <a:rPr lang="zh-CN" altLang="en-US" sz="1400" dirty="0"/>
              <a:t>社交电商购物用户规模逼近</a:t>
            </a:r>
            <a:r>
              <a:rPr lang="en-US" altLang="zh-CN" sz="1400" dirty="0"/>
              <a:t>7</a:t>
            </a:r>
            <a:r>
              <a:rPr lang="zh-CN" altLang="en-US" sz="1400" dirty="0"/>
              <a:t>亿；</a:t>
            </a:r>
            <a:r>
              <a:rPr lang="en-US" altLang="zh-CN" sz="1400" dirty="0"/>
              <a:t>2020</a:t>
            </a:r>
            <a:r>
              <a:rPr lang="zh-CN" altLang="en-US" sz="1400" dirty="0"/>
              <a:t>社交电商从业者超过</a:t>
            </a:r>
            <a:r>
              <a:rPr lang="en-US" altLang="zh-CN" sz="1400" dirty="0"/>
              <a:t>7000</a:t>
            </a:r>
            <a:r>
              <a:rPr lang="zh-CN" altLang="en-US" sz="1400" dirty="0"/>
              <a:t>万；社交电商在中国电子商务渗透率接近</a:t>
            </a:r>
            <a:r>
              <a:rPr lang="en-US" altLang="zh-CN" sz="1400" dirty="0"/>
              <a:t>70%</a:t>
            </a:r>
            <a:r>
              <a:rPr lang="zh-CN" altLang="en-US" sz="1400" dirty="0"/>
              <a:t>。</a:t>
            </a:r>
          </a:p>
        </p:txBody>
      </p:sp>
      <p:sp>
        <p:nvSpPr>
          <p:cNvPr id="25" name="文本框 24">
            <a:extLst>
              <a:ext uri="{FF2B5EF4-FFF2-40B4-BE49-F238E27FC236}">
                <a16:creationId xmlns:a16="http://schemas.microsoft.com/office/drawing/2014/main" id="{05A27BCF-B1E2-48B8-8AF3-D86D3476D2F3}"/>
              </a:ext>
            </a:extLst>
          </p:cNvPr>
          <p:cNvSpPr txBox="1"/>
          <p:nvPr/>
        </p:nvSpPr>
        <p:spPr>
          <a:xfrm>
            <a:off x="2080652" y="4309614"/>
            <a:ext cx="2094346" cy="1446550"/>
          </a:xfrm>
          <a:prstGeom prst="rect">
            <a:avLst/>
          </a:prstGeom>
          <a:noFill/>
        </p:spPr>
        <p:txBody>
          <a:bodyPr wrap="square">
            <a:spAutoFit/>
          </a:bodyPr>
          <a:lstStyle/>
          <a:p>
            <a:pPr lvl="1"/>
            <a:r>
              <a:rPr lang="zh-CN" altLang="en-US" sz="1400" dirty="0"/>
              <a:t>社交电商开创了丰富的电子商务蓝海商业模式。直播短视频、内容导购，微信生态社交应用等得到了长足发展</a:t>
            </a:r>
            <a:r>
              <a:rPr lang="zh-CN" altLang="en-US" dirty="0"/>
              <a:t>。</a:t>
            </a:r>
            <a:endParaRPr lang="en-US" altLang="zh-CN" dirty="0"/>
          </a:p>
        </p:txBody>
      </p:sp>
      <p:sp>
        <p:nvSpPr>
          <p:cNvPr id="27" name="文本框 26">
            <a:extLst>
              <a:ext uri="{FF2B5EF4-FFF2-40B4-BE49-F238E27FC236}">
                <a16:creationId xmlns:a16="http://schemas.microsoft.com/office/drawing/2014/main" id="{F5F72DC7-6425-4AF4-86B2-FC2950643A66}"/>
              </a:ext>
            </a:extLst>
          </p:cNvPr>
          <p:cNvSpPr txBox="1"/>
          <p:nvPr/>
        </p:nvSpPr>
        <p:spPr>
          <a:xfrm>
            <a:off x="4188431" y="4235152"/>
            <a:ext cx="1780937" cy="1384995"/>
          </a:xfrm>
          <a:prstGeom prst="rect">
            <a:avLst/>
          </a:prstGeom>
          <a:noFill/>
        </p:spPr>
        <p:txBody>
          <a:bodyPr wrap="square">
            <a:spAutoFit/>
          </a:bodyPr>
          <a:lstStyle/>
          <a:p>
            <a:r>
              <a:rPr lang="zh-CN" altLang="en-US" sz="1400" dirty="0"/>
              <a:t>社交电商促进传统企业数字化转型，利用互联网创新手段及技术，与原有模式融合，进一步提升企业竞争优势</a:t>
            </a:r>
          </a:p>
        </p:txBody>
      </p:sp>
      <p:sp>
        <p:nvSpPr>
          <p:cNvPr id="29" name="文本框 28">
            <a:extLst>
              <a:ext uri="{FF2B5EF4-FFF2-40B4-BE49-F238E27FC236}">
                <a16:creationId xmlns:a16="http://schemas.microsoft.com/office/drawing/2014/main" id="{2E1E25C2-6FCB-4202-875E-E03A9AC0C53E}"/>
              </a:ext>
            </a:extLst>
          </p:cNvPr>
          <p:cNvSpPr txBox="1"/>
          <p:nvPr/>
        </p:nvSpPr>
        <p:spPr>
          <a:xfrm>
            <a:off x="5475988" y="4244077"/>
            <a:ext cx="2750127" cy="1384995"/>
          </a:xfrm>
          <a:prstGeom prst="rect">
            <a:avLst/>
          </a:prstGeom>
          <a:noFill/>
        </p:spPr>
        <p:txBody>
          <a:bodyPr wrap="square">
            <a:spAutoFit/>
          </a:bodyPr>
          <a:lstStyle/>
          <a:p>
            <a:pPr lvl="1"/>
            <a:r>
              <a:rPr lang="en-US" altLang="zh-CN" sz="1400" dirty="0"/>
              <a:t>2020</a:t>
            </a:r>
            <a:r>
              <a:rPr lang="zh-CN" altLang="en-US" sz="1400" dirty="0"/>
              <a:t>年疫情期间，商家利用社交电商等手段更好的满足消费者需求，在做好疫情防控常态化形势下推动复商复市，建立市场信心推动企业可持续发展。</a:t>
            </a:r>
          </a:p>
        </p:txBody>
      </p:sp>
    </p:spTree>
    <p:extLst>
      <p:ext uri="{BB962C8B-B14F-4D97-AF65-F5344CB8AC3E}">
        <p14:creationId xmlns:p14="http://schemas.microsoft.com/office/powerpoint/2010/main" val="3036545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C9E8-39CE-49E6-85A8-7C5638E28120}"/>
              </a:ext>
            </a:extLst>
          </p:cNvPr>
          <p:cNvSpPr>
            <a:spLocks noGrp="1"/>
          </p:cNvSpPr>
          <p:nvPr>
            <p:ph type="title"/>
          </p:nvPr>
        </p:nvSpPr>
        <p:spPr/>
        <p:txBody>
          <a:bodyPr/>
          <a:lstStyle/>
          <a:p>
            <a:r>
              <a:rPr lang="zh-CN" altLang="en-US" dirty="0"/>
              <a:t>中国社交电商的四大促进作用</a:t>
            </a:r>
          </a:p>
        </p:txBody>
      </p:sp>
      <p:sp>
        <p:nvSpPr>
          <p:cNvPr id="12" name="文本框 11">
            <a:extLst>
              <a:ext uri="{FF2B5EF4-FFF2-40B4-BE49-F238E27FC236}">
                <a16:creationId xmlns:a16="http://schemas.microsoft.com/office/drawing/2014/main" id="{53DBAECF-5161-4A12-8C65-F6C99ECECDFB}"/>
              </a:ext>
            </a:extLst>
          </p:cNvPr>
          <p:cNvSpPr txBox="1"/>
          <p:nvPr/>
        </p:nvSpPr>
        <p:spPr>
          <a:xfrm>
            <a:off x="6645268" y="1709042"/>
            <a:ext cx="1828800" cy="646331"/>
          </a:xfrm>
          <a:prstGeom prst="rect">
            <a:avLst/>
          </a:prstGeom>
          <a:noFill/>
        </p:spPr>
        <p:txBody>
          <a:bodyPr wrap="square" rtlCol="0">
            <a:spAutoFit/>
          </a:bodyPr>
          <a:lstStyle/>
          <a:p>
            <a:r>
              <a:rPr lang="en-US" altLang="zh-CN" sz="3600" b="1" dirty="0">
                <a:solidFill>
                  <a:schemeClr val="bg1"/>
                </a:solidFill>
              </a:rPr>
              <a:t>01</a:t>
            </a:r>
            <a:endParaRPr lang="zh-CN" altLang="en-US" sz="3600" b="1" dirty="0">
              <a:solidFill>
                <a:schemeClr val="bg1"/>
              </a:solidFill>
            </a:endParaRPr>
          </a:p>
        </p:txBody>
      </p:sp>
      <p:grpSp>
        <p:nvGrpSpPr>
          <p:cNvPr id="18" name="组合 17">
            <a:extLst>
              <a:ext uri="{FF2B5EF4-FFF2-40B4-BE49-F238E27FC236}">
                <a16:creationId xmlns:a16="http://schemas.microsoft.com/office/drawing/2014/main" id="{E345CEC0-C86C-4914-910C-BC873BBD2F68}"/>
              </a:ext>
            </a:extLst>
          </p:cNvPr>
          <p:cNvGrpSpPr/>
          <p:nvPr/>
        </p:nvGrpSpPr>
        <p:grpSpPr>
          <a:xfrm>
            <a:off x="2156253" y="1384917"/>
            <a:ext cx="5709364" cy="5007174"/>
            <a:chOff x="1655688" y="594359"/>
            <a:chExt cx="5970409" cy="5486402"/>
          </a:xfrm>
        </p:grpSpPr>
        <p:sp>
          <p:nvSpPr>
            <p:cNvPr id="5" name="泪滴形 4">
              <a:extLst>
                <a:ext uri="{FF2B5EF4-FFF2-40B4-BE49-F238E27FC236}">
                  <a16:creationId xmlns:a16="http://schemas.microsoft.com/office/drawing/2014/main" id="{3E37D86E-85A2-451C-A43A-3A420F988E87}"/>
                </a:ext>
              </a:extLst>
            </p:cNvPr>
            <p:cNvSpPr/>
            <p:nvPr/>
          </p:nvSpPr>
          <p:spPr>
            <a:xfrm>
              <a:off x="1920240" y="3687269"/>
              <a:ext cx="2315889" cy="2393492"/>
            </a:xfrm>
            <a:prstGeom prst="teardrop">
              <a:avLst/>
            </a:prstGeom>
            <a:solidFill>
              <a:srgbClr val="03AD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bg1"/>
                  </a:solidFill>
                </a:rPr>
                <a:t>03</a:t>
              </a:r>
              <a:endParaRPr lang="zh-CN" altLang="en-US" sz="4000" b="1" dirty="0">
                <a:solidFill>
                  <a:schemeClr val="bg1"/>
                </a:solidFill>
              </a:endParaRPr>
            </a:p>
          </p:txBody>
        </p:sp>
        <p:sp>
          <p:nvSpPr>
            <p:cNvPr id="6" name="泪滴形 5">
              <a:extLst>
                <a:ext uri="{FF2B5EF4-FFF2-40B4-BE49-F238E27FC236}">
                  <a16:creationId xmlns:a16="http://schemas.microsoft.com/office/drawing/2014/main" id="{1D92CB75-4729-4866-A8EC-9ADCFF18BBF0}"/>
                </a:ext>
              </a:extLst>
            </p:cNvPr>
            <p:cNvSpPr/>
            <p:nvPr/>
          </p:nvSpPr>
          <p:spPr>
            <a:xfrm rot="10800000">
              <a:off x="5132773" y="594359"/>
              <a:ext cx="2389572" cy="2545408"/>
            </a:xfrm>
            <a:prstGeom prst="teardrop">
              <a:avLst/>
            </a:prstGeom>
            <a:solidFill>
              <a:srgbClr val="03AD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泪滴形 6">
              <a:extLst>
                <a:ext uri="{FF2B5EF4-FFF2-40B4-BE49-F238E27FC236}">
                  <a16:creationId xmlns:a16="http://schemas.microsoft.com/office/drawing/2014/main" id="{8F667F06-0BFA-421A-BDFE-BCD3A139B8D6}"/>
                </a:ext>
              </a:extLst>
            </p:cNvPr>
            <p:cNvSpPr/>
            <p:nvPr/>
          </p:nvSpPr>
          <p:spPr>
            <a:xfrm rot="16200000">
              <a:off x="5206696" y="3661359"/>
              <a:ext cx="2276307" cy="2562494"/>
            </a:xfrm>
            <a:prstGeom prst="teardrop">
              <a:avLst/>
            </a:prstGeom>
            <a:solidFill>
              <a:srgbClr val="FFC0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泪滴形 9">
              <a:extLst>
                <a:ext uri="{FF2B5EF4-FFF2-40B4-BE49-F238E27FC236}">
                  <a16:creationId xmlns:a16="http://schemas.microsoft.com/office/drawing/2014/main" id="{A22FECFB-37F6-4F89-AC21-FA465156E784}"/>
                </a:ext>
              </a:extLst>
            </p:cNvPr>
            <p:cNvSpPr/>
            <p:nvPr/>
          </p:nvSpPr>
          <p:spPr>
            <a:xfrm rot="5400000">
              <a:off x="1777223" y="559502"/>
              <a:ext cx="2337370" cy="2580440"/>
            </a:xfrm>
            <a:prstGeom prst="teardrop">
              <a:avLst/>
            </a:prstGeom>
            <a:solidFill>
              <a:srgbClr val="FFC0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334751B2-E026-45A4-ACFF-B42F9660496B}"/>
                </a:ext>
              </a:extLst>
            </p:cNvPr>
            <p:cNvSpPr/>
            <p:nvPr/>
          </p:nvSpPr>
          <p:spPr>
            <a:xfrm>
              <a:off x="4236129" y="2901596"/>
              <a:ext cx="896644" cy="896644"/>
            </a:xfrm>
            <a:prstGeom prst="ellipse">
              <a:avLst/>
            </a:prstGeom>
            <a:solidFill>
              <a:srgbClr val="AA97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28071952-4744-4C66-9E17-55814837E0A1}"/>
                </a:ext>
              </a:extLst>
            </p:cNvPr>
            <p:cNvSpPr/>
            <p:nvPr/>
          </p:nvSpPr>
          <p:spPr>
            <a:xfrm>
              <a:off x="2503135" y="1287715"/>
              <a:ext cx="4171764" cy="4016731"/>
            </a:xfrm>
            <a:prstGeom prst="ellipse">
              <a:avLst/>
            </a:prstGeom>
            <a:noFill/>
            <a:ln w="28575">
              <a:solidFill>
                <a:srgbClr val="D6D9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3" name="文本框 12">
            <a:extLst>
              <a:ext uri="{FF2B5EF4-FFF2-40B4-BE49-F238E27FC236}">
                <a16:creationId xmlns:a16="http://schemas.microsoft.com/office/drawing/2014/main" id="{0F539FAC-A999-4F2E-B855-59CE3C64B460}"/>
              </a:ext>
            </a:extLst>
          </p:cNvPr>
          <p:cNvSpPr txBox="1"/>
          <p:nvPr/>
        </p:nvSpPr>
        <p:spPr>
          <a:xfrm>
            <a:off x="2797154" y="1571287"/>
            <a:ext cx="1580225" cy="646331"/>
          </a:xfrm>
          <a:prstGeom prst="rect">
            <a:avLst/>
          </a:prstGeom>
          <a:noFill/>
        </p:spPr>
        <p:txBody>
          <a:bodyPr wrap="square" rtlCol="0">
            <a:spAutoFit/>
          </a:bodyPr>
          <a:lstStyle/>
          <a:p>
            <a:r>
              <a:rPr lang="en-US" altLang="zh-CN" sz="3600" b="1" dirty="0">
                <a:solidFill>
                  <a:schemeClr val="bg1"/>
                </a:solidFill>
              </a:rPr>
              <a:t>04</a:t>
            </a:r>
            <a:endParaRPr lang="zh-CN" altLang="en-US" sz="3600" b="1" dirty="0">
              <a:solidFill>
                <a:schemeClr val="bg1"/>
              </a:solidFill>
            </a:endParaRPr>
          </a:p>
        </p:txBody>
      </p:sp>
      <p:sp>
        <p:nvSpPr>
          <p:cNvPr id="14" name="文本框 13">
            <a:extLst>
              <a:ext uri="{FF2B5EF4-FFF2-40B4-BE49-F238E27FC236}">
                <a16:creationId xmlns:a16="http://schemas.microsoft.com/office/drawing/2014/main" id="{3C5CAEE6-D823-4AA5-B231-76D6AB7B4391}"/>
              </a:ext>
            </a:extLst>
          </p:cNvPr>
          <p:cNvSpPr txBox="1"/>
          <p:nvPr/>
        </p:nvSpPr>
        <p:spPr>
          <a:xfrm>
            <a:off x="5974671" y="4954101"/>
            <a:ext cx="1547674" cy="646331"/>
          </a:xfrm>
          <a:prstGeom prst="rect">
            <a:avLst/>
          </a:prstGeom>
          <a:noFill/>
        </p:spPr>
        <p:txBody>
          <a:bodyPr wrap="square" rtlCol="0">
            <a:spAutoFit/>
          </a:bodyPr>
          <a:lstStyle/>
          <a:p>
            <a:r>
              <a:rPr lang="en-US" altLang="zh-CN" sz="3600" b="1" dirty="0">
                <a:solidFill>
                  <a:schemeClr val="bg1"/>
                </a:solidFill>
              </a:rPr>
              <a:t>02</a:t>
            </a:r>
            <a:endParaRPr lang="zh-CN" altLang="en-US" sz="3600" b="1" dirty="0">
              <a:solidFill>
                <a:schemeClr val="bg1"/>
              </a:solidFill>
            </a:endParaRPr>
          </a:p>
        </p:txBody>
      </p:sp>
      <p:sp>
        <p:nvSpPr>
          <p:cNvPr id="21" name="文本框 20">
            <a:extLst>
              <a:ext uri="{FF2B5EF4-FFF2-40B4-BE49-F238E27FC236}">
                <a16:creationId xmlns:a16="http://schemas.microsoft.com/office/drawing/2014/main" id="{1FAA2C90-C5D7-4D77-B906-697F3FB7885C}"/>
              </a:ext>
            </a:extLst>
          </p:cNvPr>
          <p:cNvSpPr txBox="1"/>
          <p:nvPr/>
        </p:nvSpPr>
        <p:spPr>
          <a:xfrm>
            <a:off x="8407114" y="1064327"/>
            <a:ext cx="2580440" cy="1754326"/>
          </a:xfrm>
          <a:prstGeom prst="rect">
            <a:avLst/>
          </a:prstGeom>
          <a:noFill/>
        </p:spPr>
        <p:txBody>
          <a:bodyPr wrap="square" rtlCol="0">
            <a:spAutoFit/>
          </a:bodyPr>
          <a:lstStyle/>
          <a:p>
            <a:pPr marL="0" indent="0">
              <a:buNone/>
            </a:pPr>
            <a:r>
              <a:rPr lang="zh-CN" altLang="en-US" sz="1800" b="1" dirty="0">
                <a:solidFill>
                  <a:srgbClr val="03ADEC"/>
                </a:solidFill>
              </a:rPr>
              <a:t>社交电商提升</a:t>
            </a:r>
            <a:r>
              <a:rPr lang="zh-CN" altLang="en-US" sz="1800" b="1" dirty="0">
                <a:solidFill>
                  <a:srgbClr val="FFC001"/>
                </a:solidFill>
              </a:rPr>
              <a:t>传统电商</a:t>
            </a:r>
            <a:r>
              <a:rPr lang="zh-CN" altLang="en-US" sz="1800" b="1" dirty="0">
                <a:solidFill>
                  <a:srgbClr val="03ADEC"/>
                </a:solidFill>
              </a:rPr>
              <a:t>的流量和销量</a:t>
            </a:r>
          </a:p>
          <a:p>
            <a:r>
              <a:rPr lang="zh-CN" altLang="en-US" dirty="0"/>
              <a:t>促进传统电商渠道下沉，实现精准营销和全网营销</a:t>
            </a:r>
            <a:endParaRPr lang="en-US" altLang="zh-CN" dirty="0"/>
          </a:p>
          <a:p>
            <a:endParaRPr lang="zh-CN" altLang="en-US" dirty="0"/>
          </a:p>
        </p:txBody>
      </p:sp>
      <p:sp>
        <p:nvSpPr>
          <p:cNvPr id="22" name="文本框 21">
            <a:extLst>
              <a:ext uri="{FF2B5EF4-FFF2-40B4-BE49-F238E27FC236}">
                <a16:creationId xmlns:a16="http://schemas.microsoft.com/office/drawing/2014/main" id="{F6ADB301-FE70-47ED-9583-E709D076663D}"/>
              </a:ext>
            </a:extLst>
          </p:cNvPr>
          <p:cNvSpPr txBox="1"/>
          <p:nvPr/>
        </p:nvSpPr>
        <p:spPr>
          <a:xfrm>
            <a:off x="-235767" y="1494343"/>
            <a:ext cx="2580440" cy="1446550"/>
          </a:xfrm>
          <a:prstGeom prst="rect">
            <a:avLst/>
          </a:prstGeom>
          <a:noFill/>
        </p:spPr>
        <p:txBody>
          <a:bodyPr wrap="square" rtlCol="0">
            <a:spAutoFit/>
          </a:bodyPr>
          <a:lstStyle/>
          <a:p>
            <a:r>
              <a:rPr lang="zh-CN" altLang="en-US" sz="1400" b="1" dirty="0">
                <a:solidFill>
                  <a:srgbClr val="FFC001"/>
                </a:solidFill>
              </a:rPr>
              <a:t>直播电商</a:t>
            </a:r>
            <a:r>
              <a:rPr lang="zh-CN" altLang="en-US" sz="1400" b="1" dirty="0">
                <a:solidFill>
                  <a:srgbClr val="00B0F0"/>
                </a:solidFill>
              </a:rPr>
              <a:t>快速发展，带来社交电商新亮点</a:t>
            </a:r>
          </a:p>
          <a:p>
            <a:pPr lvl="1"/>
            <a:r>
              <a:rPr lang="zh-CN" altLang="en-US" sz="1400" dirty="0"/>
              <a:t>直播电商创新不断，流量转化效率高，收益稳定持久提升</a:t>
            </a:r>
          </a:p>
          <a:p>
            <a:endParaRPr lang="zh-CN" altLang="en-US" dirty="0"/>
          </a:p>
        </p:txBody>
      </p:sp>
      <p:sp>
        <p:nvSpPr>
          <p:cNvPr id="23" name="文本框 22">
            <a:extLst>
              <a:ext uri="{FF2B5EF4-FFF2-40B4-BE49-F238E27FC236}">
                <a16:creationId xmlns:a16="http://schemas.microsoft.com/office/drawing/2014/main" id="{E33BEF9F-FD51-4D70-94FC-A1A2E0F7C856}"/>
              </a:ext>
            </a:extLst>
          </p:cNvPr>
          <p:cNvSpPr txBox="1"/>
          <p:nvPr/>
        </p:nvSpPr>
        <p:spPr>
          <a:xfrm>
            <a:off x="0" y="4822038"/>
            <a:ext cx="2660904" cy="2308324"/>
          </a:xfrm>
          <a:prstGeom prst="rect">
            <a:avLst/>
          </a:prstGeom>
          <a:noFill/>
        </p:spPr>
        <p:txBody>
          <a:bodyPr wrap="square" rtlCol="0">
            <a:spAutoFit/>
          </a:bodyPr>
          <a:lstStyle/>
          <a:p>
            <a:r>
              <a:rPr lang="zh-CN" altLang="en-US" b="1" dirty="0">
                <a:solidFill>
                  <a:srgbClr val="00B0F0"/>
                </a:solidFill>
              </a:rPr>
              <a:t>社交电商促进零售企业</a:t>
            </a:r>
            <a:r>
              <a:rPr lang="zh-CN" altLang="en-US" b="1" dirty="0">
                <a:solidFill>
                  <a:srgbClr val="FFC001"/>
                </a:solidFill>
              </a:rPr>
              <a:t>数字化</a:t>
            </a:r>
            <a:r>
              <a:rPr lang="zh-CN" altLang="en-US" b="1" dirty="0">
                <a:solidFill>
                  <a:srgbClr val="00B0F0"/>
                </a:solidFill>
              </a:rPr>
              <a:t>转型升级</a:t>
            </a:r>
          </a:p>
          <a:p>
            <a:pPr lvl="1"/>
            <a:r>
              <a:rPr lang="zh-CN" altLang="en-US" dirty="0"/>
              <a:t>提升数字化能力，促进企业零售效率和服务质量，为零售创新发展做好准备。</a:t>
            </a:r>
            <a:endParaRPr lang="en-US" altLang="zh-CN" dirty="0"/>
          </a:p>
          <a:p>
            <a:endParaRPr lang="zh-CN" altLang="en-US" dirty="0"/>
          </a:p>
        </p:txBody>
      </p:sp>
      <p:sp>
        <p:nvSpPr>
          <p:cNvPr id="24" name="文本框 23">
            <a:extLst>
              <a:ext uri="{FF2B5EF4-FFF2-40B4-BE49-F238E27FC236}">
                <a16:creationId xmlns:a16="http://schemas.microsoft.com/office/drawing/2014/main" id="{DEEC5C1E-6963-4727-94D0-C74BC0892EF4}"/>
              </a:ext>
            </a:extLst>
          </p:cNvPr>
          <p:cNvSpPr txBox="1"/>
          <p:nvPr/>
        </p:nvSpPr>
        <p:spPr>
          <a:xfrm>
            <a:off x="8083251" y="4975455"/>
            <a:ext cx="3041313" cy="2031325"/>
          </a:xfrm>
          <a:prstGeom prst="rect">
            <a:avLst/>
          </a:prstGeom>
          <a:noFill/>
        </p:spPr>
        <p:txBody>
          <a:bodyPr wrap="square" rtlCol="0">
            <a:spAutoFit/>
          </a:bodyPr>
          <a:lstStyle/>
          <a:p>
            <a:r>
              <a:rPr lang="zh-CN" altLang="en-US" b="1" dirty="0">
                <a:solidFill>
                  <a:srgbClr val="03ADEC"/>
                </a:solidFill>
              </a:rPr>
              <a:t>社交电商提升</a:t>
            </a:r>
            <a:r>
              <a:rPr lang="zh-CN" altLang="en-US" b="1" dirty="0">
                <a:solidFill>
                  <a:srgbClr val="FFC000"/>
                </a:solidFill>
              </a:rPr>
              <a:t>传统零售商</a:t>
            </a:r>
            <a:r>
              <a:rPr lang="zh-CN" altLang="en-US" b="1" dirty="0">
                <a:solidFill>
                  <a:srgbClr val="03ADEC"/>
                </a:solidFill>
              </a:rPr>
              <a:t>的品牌和销量</a:t>
            </a:r>
            <a:endParaRPr lang="en-US" altLang="zh-CN" b="1" dirty="0">
              <a:solidFill>
                <a:srgbClr val="03ADEC"/>
              </a:solidFill>
            </a:endParaRPr>
          </a:p>
          <a:p>
            <a:pPr lvl="1"/>
            <a:r>
              <a:rPr lang="zh-CN" altLang="en-US" dirty="0"/>
              <a:t>提升品牌在互联网领域的知名度和销售量，为品牌的互联网拓展提供解决方案</a:t>
            </a:r>
            <a:endParaRPr lang="en-US" altLang="zh-CN" dirty="0"/>
          </a:p>
          <a:p>
            <a:endParaRPr lang="zh-CN" altLang="en-US" dirty="0"/>
          </a:p>
        </p:txBody>
      </p:sp>
      <p:sp>
        <p:nvSpPr>
          <p:cNvPr id="25" name="文本框 24">
            <a:extLst>
              <a:ext uri="{FF2B5EF4-FFF2-40B4-BE49-F238E27FC236}">
                <a16:creationId xmlns:a16="http://schemas.microsoft.com/office/drawing/2014/main" id="{2F2C1B78-0F1A-4B48-8532-63A92A75B305}"/>
              </a:ext>
            </a:extLst>
          </p:cNvPr>
          <p:cNvSpPr txBox="1"/>
          <p:nvPr/>
        </p:nvSpPr>
        <p:spPr>
          <a:xfrm>
            <a:off x="6456276" y="1718446"/>
            <a:ext cx="925732" cy="646331"/>
          </a:xfrm>
          <a:prstGeom prst="rect">
            <a:avLst/>
          </a:prstGeom>
          <a:noFill/>
        </p:spPr>
        <p:txBody>
          <a:bodyPr wrap="square" rtlCol="0">
            <a:spAutoFit/>
          </a:bodyPr>
          <a:lstStyle/>
          <a:p>
            <a:r>
              <a:rPr lang="en-US" altLang="zh-CN" sz="3600" b="1" dirty="0">
                <a:solidFill>
                  <a:schemeClr val="bg1"/>
                </a:solidFill>
              </a:rPr>
              <a:t>01</a:t>
            </a:r>
            <a:endParaRPr lang="zh-CN" altLang="en-US" sz="3600" b="1" dirty="0">
              <a:solidFill>
                <a:schemeClr val="bg1"/>
              </a:solidFill>
            </a:endParaRPr>
          </a:p>
        </p:txBody>
      </p:sp>
    </p:spTree>
    <p:extLst>
      <p:ext uri="{BB962C8B-B14F-4D97-AF65-F5344CB8AC3E}">
        <p14:creationId xmlns:p14="http://schemas.microsoft.com/office/powerpoint/2010/main" val="1331385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B1C3F0-BDC7-4CC1-992D-9AB8D1C39BF4}"/>
              </a:ext>
            </a:extLst>
          </p:cNvPr>
          <p:cNvSpPr>
            <a:spLocks noGrp="1"/>
          </p:cNvSpPr>
          <p:nvPr>
            <p:ph type="title"/>
          </p:nvPr>
        </p:nvSpPr>
        <p:spPr/>
        <p:txBody>
          <a:bodyPr/>
          <a:lstStyle/>
          <a:p>
            <a:r>
              <a:rPr lang="zh-CN" altLang="en-US"/>
              <a:t>中国社交电商上半场</a:t>
            </a:r>
            <a:r>
              <a:rPr lang="en-US" altLang="zh-CN"/>
              <a:t>- </a:t>
            </a:r>
            <a:r>
              <a:rPr lang="zh-CN" altLang="en-US"/>
              <a:t>引流模式创新</a:t>
            </a:r>
          </a:p>
        </p:txBody>
      </p:sp>
      <p:sp>
        <p:nvSpPr>
          <p:cNvPr id="3" name="内容占位符 2">
            <a:extLst>
              <a:ext uri="{FF2B5EF4-FFF2-40B4-BE49-F238E27FC236}">
                <a16:creationId xmlns:a16="http://schemas.microsoft.com/office/drawing/2014/main" id="{DE34D585-BE70-4554-8434-191678B402A2}"/>
              </a:ext>
            </a:extLst>
          </p:cNvPr>
          <p:cNvSpPr>
            <a:spLocks noGrp="1"/>
          </p:cNvSpPr>
          <p:nvPr>
            <p:ph idx="1"/>
          </p:nvPr>
        </p:nvSpPr>
        <p:spPr/>
        <p:txBody>
          <a:bodyPr>
            <a:normAutofit/>
          </a:bodyPr>
          <a:lstStyle/>
          <a:p>
            <a:r>
              <a:rPr lang="en-US" altLang="zh-CN" b="1" dirty="0">
                <a:solidFill>
                  <a:srgbClr val="FFC000"/>
                </a:solidFill>
              </a:rPr>
              <a:t>2013</a:t>
            </a:r>
            <a:r>
              <a:rPr lang="zh-CN" altLang="en-US" b="1" dirty="0">
                <a:solidFill>
                  <a:srgbClr val="FFC000"/>
                </a:solidFill>
              </a:rPr>
              <a:t>年</a:t>
            </a:r>
            <a:r>
              <a:rPr lang="en-US" altLang="zh-CN" b="1" dirty="0">
                <a:solidFill>
                  <a:srgbClr val="FFC000"/>
                </a:solidFill>
              </a:rPr>
              <a:t>-2018</a:t>
            </a:r>
            <a:r>
              <a:rPr lang="zh-CN" altLang="en-US" b="1" dirty="0">
                <a:solidFill>
                  <a:srgbClr val="03ADEC"/>
                </a:solidFill>
              </a:rPr>
              <a:t>年，社交电商主要改变了流量（消费者）的获取方式、开拓了流量获取新渠道，创新主要在</a:t>
            </a:r>
            <a:r>
              <a:rPr lang="zh-CN" altLang="en-US" b="1" dirty="0">
                <a:solidFill>
                  <a:srgbClr val="FFC000"/>
                </a:solidFill>
              </a:rPr>
              <a:t>流量挖掘</a:t>
            </a:r>
            <a:r>
              <a:rPr lang="zh-CN" altLang="en-US" b="1" dirty="0">
                <a:solidFill>
                  <a:srgbClr val="03ADEC"/>
                </a:solidFill>
              </a:rPr>
              <a:t>和</a:t>
            </a:r>
            <a:r>
              <a:rPr lang="zh-CN" altLang="en-US" b="1" dirty="0">
                <a:solidFill>
                  <a:srgbClr val="FFC000"/>
                </a:solidFill>
              </a:rPr>
              <a:t>组织管理</a:t>
            </a:r>
            <a:r>
              <a:rPr lang="zh-CN" altLang="en-US" b="1" dirty="0">
                <a:solidFill>
                  <a:srgbClr val="03ADEC"/>
                </a:solidFill>
              </a:rPr>
              <a:t>方面，称社交电商</a:t>
            </a:r>
            <a:r>
              <a:rPr lang="zh-CN" altLang="en-US" b="1" dirty="0">
                <a:solidFill>
                  <a:srgbClr val="FFC000"/>
                </a:solidFill>
              </a:rPr>
              <a:t>上半场</a:t>
            </a:r>
            <a:r>
              <a:rPr lang="zh-CN" altLang="en-US" b="1" dirty="0">
                <a:solidFill>
                  <a:srgbClr val="03ADEC"/>
                </a:solidFill>
              </a:rPr>
              <a:t>。</a:t>
            </a:r>
            <a:endParaRPr lang="en-US" altLang="zh-CN" b="1" dirty="0">
              <a:solidFill>
                <a:srgbClr val="03ADEC"/>
              </a:solidFill>
            </a:endParaRPr>
          </a:p>
        </p:txBody>
      </p:sp>
      <p:grpSp>
        <p:nvGrpSpPr>
          <p:cNvPr id="35" name="组合 34">
            <a:extLst>
              <a:ext uri="{FF2B5EF4-FFF2-40B4-BE49-F238E27FC236}">
                <a16:creationId xmlns:a16="http://schemas.microsoft.com/office/drawing/2014/main" id="{AC926C06-9DAA-4572-9BCA-82779CAAD1DD}"/>
              </a:ext>
            </a:extLst>
          </p:cNvPr>
          <p:cNvGrpSpPr/>
          <p:nvPr/>
        </p:nvGrpSpPr>
        <p:grpSpPr>
          <a:xfrm>
            <a:off x="1709660" y="3412058"/>
            <a:ext cx="5533502" cy="2098927"/>
            <a:chOff x="612691" y="3349445"/>
            <a:chExt cx="5533502" cy="2098927"/>
          </a:xfrm>
        </p:grpSpPr>
        <p:sp>
          <p:nvSpPr>
            <p:cNvPr id="6" name="六边形 5">
              <a:extLst>
                <a:ext uri="{FF2B5EF4-FFF2-40B4-BE49-F238E27FC236}">
                  <a16:creationId xmlns:a16="http://schemas.microsoft.com/office/drawing/2014/main" id="{3A6CBACC-3EA0-4297-B5F6-75673FDBB478}"/>
                </a:ext>
              </a:extLst>
            </p:cNvPr>
            <p:cNvSpPr/>
            <p:nvPr/>
          </p:nvSpPr>
          <p:spPr>
            <a:xfrm>
              <a:off x="612691" y="3349445"/>
              <a:ext cx="1330037" cy="1290782"/>
            </a:xfrm>
            <a:prstGeom prst="hexag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02AFEDBF-8CB2-44AF-9082-7A89ADBBC7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755" y="3664744"/>
              <a:ext cx="812800" cy="673100"/>
            </a:xfrm>
            <a:prstGeom prst="rect">
              <a:avLst/>
            </a:prstGeom>
          </p:spPr>
        </p:pic>
        <p:sp>
          <p:nvSpPr>
            <p:cNvPr id="11" name="六边形 10">
              <a:extLst>
                <a:ext uri="{FF2B5EF4-FFF2-40B4-BE49-F238E27FC236}">
                  <a16:creationId xmlns:a16="http://schemas.microsoft.com/office/drawing/2014/main" id="{B7C8EAA8-9315-4BED-BF34-2AC501861DC3}"/>
                </a:ext>
              </a:extLst>
            </p:cNvPr>
            <p:cNvSpPr/>
            <p:nvPr/>
          </p:nvSpPr>
          <p:spPr>
            <a:xfrm>
              <a:off x="1690255" y="4076339"/>
              <a:ext cx="1330037" cy="1290782"/>
            </a:xfrm>
            <a:prstGeom prst="hexagon">
              <a:avLst/>
            </a:prstGeom>
            <a:solidFill>
              <a:srgbClr val="03AD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a:extLst>
                <a:ext uri="{FF2B5EF4-FFF2-40B4-BE49-F238E27FC236}">
                  <a16:creationId xmlns:a16="http://schemas.microsoft.com/office/drawing/2014/main" id="{D144A23F-AD82-4070-B302-341B650903E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965114" y="4385180"/>
              <a:ext cx="780319" cy="673100"/>
            </a:xfrm>
            <a:prstGeom prst="rect">
              <a:avLst/>
            </a:prstGeom>
          </p:spPr>
        </p:pic>
        <p:sp>
          <p:nvSpPr>
            <p:cNvPr id="14" name="六边形 13">
              <a:extLst>
                <a:ext uri="{FF2B5EF4-FFF2-40B4-BE49-F238E27FC236}">
                  <a16:creationId xmlns:a16="http://schemas.microsoft.com/office/drawing/2014/main" id="{5ECC4F46-01F0-4CDC-A988-EAC05E06874A}"/>
                </a:ext>
              </a:extLst>
            </p:cNvPr>
            <p:cNvSpPr/>
            <p:nvPr/>
          </p:nvSpPr>
          <p:spPr>
            <a:xfrm>
              <a:off x="2743200" y="3429000"/>
              <a:ext cx="1330037" cy="1290782"/>
            </a:xfrm>
            <a:prstGeom prst="hexag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a:extLst>
                <a:ext uri="{FF2B5EF4-FFF2-40B4-BE49-F238E27FC236}">
                  <a16:creationId xmlns:a16="http://schemas.microsoft.com/office/drawing/2014/main" id="{F637FA69-0BF3-46C2-AE27-DAACD39A2F8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01054" y="3756458"/>
              <a:ext cx="765941" cy="673100"/>
            </a:xfrm>
            <a:prstGeom prst="rect">
              <a:avLst/>
            </a:prstGeom>
          </p:spPr>
        </p:pic>
        <p:sp>
          <p:nvSpPr>
            <p:cNvPr id="17" name="六边形 16">
              <a:extLst>
                <a:ext uri="{FF2B5EF4-FFF2-40B4-BE49-F238E27FC236}">
                  <a16:creationId xmlns:a16="http://schemas.microsoft.com/office/drawing/2014/main" id="{3DFDF2F6-0E6C-41CB-8377-EC31E55E67F4}"/>
                </a:ext>
              </a:extLst>
            </p:cNvPr>
            <p:cNvSpPr/>
            <p:nvPr/>
          </p:nvSpPr>
          <p:spPr>
            <a:xfrm>
              <a:off x="4816156" y="3392254"/>
              <a:ext cx="1330037" cy="1290782"/>
            </a:xfrm>
            <a:prstGeom prst="hexag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六边形 19">
              <a:extLst>
                <a:ext uri="{FF2B5EF4-FFF2-40B4-BE49-F238E27FC236}">
                  <a16:creationId xmlns:a16="http://schemas.microsoft.com/office/drawing/2014/main" id="{2A830D51-A6A7-4750-B833-32661EAE6DA3}"/>
                </a:ext>
              </a:extLst>
            </p:cNvPr>
            <p:cNvSpPr/>
            <p:nvPr/>
          </p:nvSpPr>
          <p:spPr>
            <a:xfrm>
              <a:off x="3796146" y="4157590"/>
              <a:ext cx="1330037" cy="1290782"/>
            </a:xfrm>
            <a:prstGeom prst="hexagon">
              <a:avLst/>
            </a:prstGeom>
            <a:solidFill>
              <a:srgbClr val="03AD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a:extLst>
                <a:ext uri="{FF2B5EF4-FFF2-40B4-BE49-F238E27FC236}">
                  <a16:creationId xmlns:a16="http://schemas.microsoft.com/office/drawing/2014/main" id="{9CBF3D63-12B7-4793-8681-B4CAFC993DD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60510" y="4466431"/>
              <a:ext cx="801309" cy="673100"/>
            </a:xfrm>
            <a:prstGeom prst="rect">
              <a:avLst/>
            </a:prstGeom>
            <a:solidFill>
              <a:srgbClr val="03ADEC"/>
            </a:solidFill>
          </p:spPr>
        </p:pic>
      </p:grpSp>
      <p:pic>
        <p:nvPicPr>
          <p:cNvPr id="18" name="图片 17">
            <a:extLst>
              <a:ext uri="{FF2B5EF4-FFF2-40B4-BE49-F238E27FC236}">
                <a16:creationId xmlns:a16="http://schemas.microsoft.com/office/drawing/2014/main" id="{0A2E33F4-8C76-463D-B617-3D3AB4040E8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218816" y="3755043"/>
            <a:ext cx="747255" cy="673100"/>
          </a:xfrm>
          <a:prstGeom prst="rect">
            <a:avLst/>
          </a:prstGeom>
        </p:spPr>
      </p:pic>
      <p:sp>
        <p:nvSpPr>
          <p:cNvPr id="37" name="文本框 36">
            <a:extLst>
              <a:ext uri="{FF2B5EF4-FFF2-40B4-BE49-F238E27FC236}">
                <a16:creationId xmlns:a16="http://schemas.microsoft.com/office/drawing/2014/main" id="{83B28022-217A-4418-9FD6-939358B31801}"/>
              </a:ext>
            </a:extLst>
          </p:cNvPr>
          <p:cNvSpPr txBox="1"/>
          <p:nvPr/>
        </p:nvSpPr>
        <p:spPr>
          <a:xfrm>
            <a:off x="1602084" y="5227381"/>
            <a:ext cx="1330037" cy="923330"/>
          </a:xfrm>
          <a:prstGeom prst="rect">
            <a:avLst/>
          </a:prstGeom>
          <a:noFill/>
        </p:spPr>
        <p:txBody>
          <a:bodyPr wrap="square" rtlCol="0">
            <a:spAutoFit/>
          </a:bodyPr>
          <a:lstStyle/>
          <a:p>
            <a:r>
              <a:rPr lang="zh-CN" altLang="en-US" b="1" dirty="0">
                <a:solidFill>
                  <a:srgbClr val="FFC001"/>
                </a:solidFill>
              </a:rPr>
              <a:t>战略设定：以人为核心</a:t>
            </a:r>
            <a:endParaRPr lang="en-US" altLang="zh-CN" b="1" dirty="0">
              <a:solidFill>
                <a:srgbClr val="FFC001"/>
              </a:solidFill>
            </a:endParaRPr>
          </a:p>
          <a:p>
            <a:endParaRPr lang="zh-CN" altLang="en-US" dirty="0"/>
          </a:p>
        </p:txBody>
      </p:sp>
      <p:sp>
        <p:nvSpPr>
          <p:cNvPr id="38" name="文本框 37">
            <a:extLst>
              <a:ext uri="{FF2B5EF4-FFF2-40B4-BE49-F238E27FC236}">
                <a16:creationId xmlns:a16="http://schemas.microsoft.com/office/drawing/2014/main" id="{520AA16B-7BBC-4958-A0DC-A821D03AE29B}"/>
              </a:ext>
            </a:extLst>
          </p:cNvPr>
          <p:cNvSpPr txBox="1"/>
          <p:nvPr/>
        </p:nvSpPr>
        <p:spPr>
          <a:xfrm>
            <a:off x="5757867" y="5088569"/>
            <a:ext cx="1677630" cy="923330"/>
          </a:xfrm>
          <a:prstGeom prst="rect">
            <a:avLst/>
          </a:prstGeom>
          <a:noFill/>
        </p:spPr>
        <p:txBody>
          <a:bodyPr wrap="square" rtlCol="0">
            <a:spAutoFit/>
          </a:bodyPr>
          <a:lstStyle/>
          <a:p>
            <a:pPr lvl="1"/>
            <a:r>
              <a:rPr lang="zh-CN" altLang="en-US" b="1" dirty="0">
                <a:solidFill>
                  <a:srgbClr val="FFC001"/>
                </a:solidFill>
              </a:rPr>
              <a:t>社交特色：培训文化传递</a:t>
            </a:r>
          </a:p>
        </p:txBody>
      </p:sp>
      <p:sp>
        <p:nvSpPr>
          <p:cNvPr id="39" name="文本框 38">
            <a:extLst>
              <a:ext uri="{FF2B5EF4-FFF2-40B4-BE49-F238E27FC236}">
                <a16:creationId xmlns:a16="http://schemas.microsoft.com/office/drawing/2014/main" id="{990338BB-D2F7-4D3B-BF6A-63867196B5A4}"/>
              </a:ext>
            </a:extLst>
          </p:cNvPr>
          <p:cNvSpPr txBox="1"/>
          <p:nvPr/>
        </p:nvSpPr>
        <p:spPr>
          <a:xfrm>
            <a:off x="4753239" y="3071864"/>
            <a:ext cx="1540938" cy="1477328"/>
          </a:xfrm>
          <a:prstGeom prst="rect">
            <a:avLst/>
          </a:prstGeom>
          <a:noFill/>
        </p:spPr>
        <p:txBody>
          <a:bodyPr wrap="square" rtlCol="0">
            <a:spAutoFit/>
          </a:bodyPr>
          <a:lstStyle/>
          <a:p>
            <a:pPr lvl="1"/>
            <a:r>
              <a:rPr lang="zh-CN" altLang="en-US" b="1" dirty="0">
                <a:solidFill>
                  <a:srgbClr val="03ADEC"/>
                </a:solidFill>
              </a:rPr>
              <a:t>传播优化：社交传播核心</a:t>
            </a:r>
            <a:endParaRPr lang="en-US" altLang="zh-CN" b="1" dirty="0">
              <a:solidFill>
                <a:srgbClr val="03ADEC"/>
              </a:solidFill>
            </a:endParaRPr>
          </a:p>
          <a:p>
            <a:pPr lvl="1"/>
            <a:endParaRPr lang="zh-CN" altLang="en-US" dirty="0">
              <a:solidFill>
                <a:srgbClr val="FFC001"/>
              </a:solidFill>
            </a:endParaRPr>
          </a:p>
        </p:txBody>
      </p:sp>
      <p:sp>
        <p:nvSpPr>
          <p:cNvPr id="40" name="文本框 39">
            <a:extLst>
              <a:ext uri="{FF2B5EF4-FFF2-40B4-BE49-F238E27FC236}">
                <a16:creationId xmlns:a16="http://schemas.microsoft.com/office/drawing/2014/main" id="{AFDF955A-4D60-47B6-829E-598B73F88DF9}"/>
              </a:ext>
            </a:extLst>
          </p:cNvPr>
          <p:cNvSpPr txBox="1"/>
          <p:nvPr/>
        </p:nvSpPr>
        <p:spPr>
          <a:xfrm>
            <a:off x="3517195" y="5237481"/>
            <a:ext cx="1677630" cy="1477328"/>
          </a:xfrm>
          <a:prstGeom prst="rect">
            <a:avLst/>
          </a:prstGeom>
          <a:noFill/>
        </p:spPr>
        <p:txBody>
          <a:bodyPr wrap="square" rtlCol="0">
            <a:spAutoFit/>
          </a:bodyPr>
          <a:lstStyle/>
          <a:p>
            <a:pPr lvl="1"/>
            <a:r>
              <a:rPr lang="zh-CN" altLang="en-US" b="1" dirty="0">
                <a:solidFill>
                  <a:srgbClr val="FFC000"/>
                </a:solidFill>
              </a:rPr>
              <a:t>核心能力：平台智能转化，</a:t>
            </a:r>
            <a:r>
              <a:rPr lang="de-DE" altLang="zh-CN" b="1" dirty="0">
                <a:solidFill>
                  <a:srgbClr val="FFC000"/>
                </a:solidFill>
              </a:rPr>
              <a:t>S2b2C</a:t>
            </a:r>
            <a:endParaRPr lang="en-US" altLang="zh-CN" b="1" dirty="0">
              <a:solidFill>
                <a:srgbClr val="FFC000"/>
              </a:solidFill>
            </a:endParaRPr>
          </a:p>
          <a:p>
            <a:pPr lvl="1"/>
            <a:endParaRPr lang="zh-CN" altLang="en-US" b="1" dirty="0">
              <a:solidFill>
                <a:srgbClr val="FFC001"/>
              </a:solidFill>
            </a:endParaRPr>
          </a:p>
        </p:txBody>
      </p:sp>
      <p:sp>
        <p:nvSpPr>
          <p:cNvPr id="41" name="文本框 40">
            <a:extLst>
              <a:ext uri="{FF2B5EF4-FFF2-40B4-BE49-F238E27FC236}">
                <a16:creationId xmlns:a16="http://schemas.microsoft.com/office/drawing/2014/main" id="{4048BA4F-3D3C-4746-8D0F-15DA739D2DE1}"/>
              </a:ext>
            </a:extLst>
          </p:cNvPr>
          <p:cNvSpPr txBox="1"/>
          <p:nvPr/>
        </p:nvSpPr>
        <p:spPr>
          <a:xfrm>
            <a:off x="2721890" y="3012939"/>
            <a:ext cx="1540938" cy="1477328"/>
          </a:xfrm>
          <a:prstGeom prst="rect">
            <a:avLst/>
          </a:prstGeom>
          <a:noFill/>
        </p:spPr>
        <p:txBody>
          <a:bodyPr wrap="square" rtlCol="0">
            <a:spAutoFit/>
          </a:bodyPr>
          <a:lstStyle/>
          <a:p>
            <a:pPr lvl="1"/>
            <a:r>
              <a:rPr lang="zh-CN" altLang="en-US" b="1" dirty="0">
                <a:solidFill>
                  <a:srgbClr val="03ADEC"/>
                </a:solidFill>
              </a:rPr>
              <a:t>运营定位：以群为载体</a:t>
            </a:r>
            <a:endParaRPr lang="en-US" altLang="zh-CN" b="1" dirty="0">
              <a:solidFill>
                <a:srgbClr val="03ADEC"/>
              </a:solidFill>
            </a:endParaRPr>
          </a:p>
          <a:p>
            <a:pPr lvl="1"/>
            <a:endParaRPr lang="zh-CN" altLang="en-US" dirty="0">
              <a:solidFill>
                <a:srgbClr val="FFC001"/>
              </a:solidFill>
            </a:endParaRPr>
          </a:p>
        </p:txBody>
      </p:sp>
      <p:sp>
        <p:nvSpPr>
          <p:cNvPr id="56" name="六边形 55">
            <a:extLst>
              <a:ext uri="{FF2B5EF4-FFF2-40B4-BE49-F238E27FC236}">
                <a16:creationId xmlns:a16="http://schemas.microsoft.com/office/drawing/2014/main" id="{8FCFC3C7-1624-4161-A788-1C83AE9C59C3}"/>
              </a:ext>
            </a:extLst>
          </p:cNvPr>
          <p:cNvSpPr/>
          <p:nvPr/>
        </p:nvSpPr>
        <p:spPr>
          <a:xfrm>
            <a:off x="6012881" y="3559777"/>
            <a:ext cx="1115594" cy="1104055"/>
          </a:xfrm>
          <a:prstGeom prst="hexagon">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六边形 56">
            <a:extLst>
              <a:ext uri="{FF2B5EF4-FFF2-40B4-BE49-F238E27FC236}">
                <a16:creationId xmlns:a16="http://schemas.microsoft.com/office/drawing/2014/main" id="{52D015C6-2016-49C4-BC13-F43EC825EAAB}"/>
              </a:ext>
            </a:extLst>
          </p:cNvPr>
          <p:cNvSpPr/>
          <p:nvPr/>
        </p:nvSpPr>
        <p:spPr>
          <a:xfrm>
            <a:off x="4987699" y="4355976"/>
            <a:ext cx="1115594" cy="1104055"/>
          </a:xfrm>
          <a:prstGeom prst="hexagon">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六边形 57">
            <a:extLst>
              <a:ext uri="{FF2B5EF4-FFF2-40B4-BE49-F238E27FC236}">
                <a16:creationId xmlns:a16="http://schemas.microsoft.com/office/drawing/2014/main" id="{51171A0C-190D-49E5-90AC-7E88C76A4BE7}"/>
              </a:ext>
            </a:extLst>
          </p:cNvPr>
          <p:cNvSpPr/>
          <p:nvPr/>
        </p:nvSpPr>
        <p:spPr>
          <a:xfrm>
            <a:off x="2889760" y="4249411"/>
            <a:ext cx="1115594" cy="1104055"/>
          </a:xfrm>
          <a:prstGeom prst="hexagon">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六边形 58">
            <a:extLst>
              <a:ext uri="{FF2B5EF4-FFF2-40B4-BE49-F238E27FC236}">
                <a16:creationId xmlns:a16="http://schemas.microsoft.com/office/drawing/2014/main" id="{08F37AF6-2D77-43F3-AFCF-0EF48171C9AB}"/>
              </a:ext>
            </a:extLst>
          </p:cNvPr>
          <p:cNvSpPr/>
          <p:nvPr/>
        </p:nvSpPr>
        <p:spPr>
          <a:xfrm>
            <a:off x="3931630" y="3613130"/>
            <a:ext cx="1115594" cy="1104055"/>
          </a:xfrm>
          <a:prstGeom prst="hex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六边形 59">
            <a:extLst>
              <a:ext uri="{FF2B5EF4-FFF2-40B4-BE49-F238E27FC236}">
                <a16:creationId xmlns:a16="http://schemas.microsoft.com/office/drawing/2014/main" id="{04DECAB5-4648-4DED-AC05-E83B3DCC5E43}"/>
              </a:ext>
            </a:extLst>
          </p:cNvPr>
          <p:cNvSpPr/>
          <p:nvPr/>
        </p:nvSpPr>
        <p:spPr>
          <a:xfrm>
            <a:off x="1816527" y="3506134"/>
            <a:ext cx="1115594" cy="1104055"/>
          </a:xfrm>
          <a:prstGeom prst="hexagon">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95762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6632D0-9EBC-41B3-B6CC-72A5CCAF4CF1}"/>
              </a:ext>
            </a:extLst>
          </p:cNvPr>
          <p:cNvSpPr>
            <a:spLocks noGrp="1"/>
          </p:cNvSpPr>
          <p:nvPr>
            <p:ph type="title"/>
          </p:nvPr>
        </p:nvSpPr>
        <p:spPr/>
        <p:txBody>
          <a:bodyPr/>
          <a:lstStyle/>
          <a:p>
            <a:r>
              <a:rPr lang="zh-CN" altLang="en-US"/>
              <a:t>中国社交电商下半场</a:t>
            </a:r>
            <a:r>
              <a:rPr lang="en-US" altLang="zh-CN"/>
              <a:t>- </a:t>
            </a:r>
            <a:r>
              <a:rPr lang="zh-CN" altLang="en-US"/>
              <a:t>数字化转型升级</a:t>
            </a:r>
          </a:p>
        </p:txBody>
      </p:sp>
      <p:sp>
        <p:nvSpPr>
          <p:cNvPr id="3" name="内容占位符 2">
            <a:extLst>
              <a:ext uri="{FF2B5EF4-FFF2-40B4-BE49-F238E27FC236}">
                <a16:creationId xmlns:a16="http://schemas.microsoft.com/office/drawing/2014/main" id="{71B74E66-D830-4EF1-A86D-506E30EF7DD5}"/>
              </a:ext>
            </a:extLst>
          </p:cNvPr>
          <p:cNvSpPr>
            <a:spLocks noGrp="1"/>
          </p:cNvSpPr>
          <p:nvPr>
            <p:ph idx="1"/>
          </p:nvPr>
        </p:nvSpPr>
        <p:spPr/>
        <p:txBody>
          <a:bodyPr/>
          <a:lstStyle/>
          <a:p>
            <a:r>
              <a:rPr lang="en-US" altLang="zh-CN"/>
              <a:t>2019</a:t>
            </a:r>
            <a:r>
              <a:rPr lang="zh-CN" altLang="en-US"/>
              <a:t>年开始，社交电商的竞争不仅是流量竞争，而是向系统化运营升级进化，中国社交电商进入下半场</a:t>
            </a:r>
            <a:endParaRPr lang="en-US" altLang="zh-CN"/>
          </a:p>
          <a:p>
            <a:r>
              <a:rPr lang="zh-CN" altLang="en-US"/>
              <a:t>社交电商以数字化系统架构建立基础设施，完成前台、中台及后台的系统化规划与实施再造供应链，重塑产业端，提升电子商务的协同效率</a:t>
            </a:r>
          </a:p>
        </p:txBody>
      </p:sp>
    </p:spTree>
    <p:extLst>
      <p:ext uri="{BB962C8B-B14F-4D97-AF65-F5344CB8AC3E}">
        <p14:creationId xmlns:p14="http://schemas.microsoft.com/office/powerpoint/2010/main" val="3579822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ED0463-3850-4493-A808-89197424E69D}"/>
              </a:ext>
            </a:extLst>
          </p:cNvPr>
          <p:cNvSpPr>
            <a:spLocks noGrp="1"/>
          </p:cNvSpPr>
          <p:nvPr>
            <p:ph type="title"/>
          </p:nvPr>
        </p:nvSpPr>
        <p:spPr/>
        <p:txBody>
          <a:bodyPr/>
          <a:lstStyle/>
          <a:p>
            <a:r>
              <a:rPr lang="zh-CN" altLang="en-US"/>
              <a:t>中国社交电商合法合规研究</a:t>
            </a:r>
          </a:p>
        </p:txBody>
      </p:sp>
      <p:sp>
        <p:nvSpPr>
          <p:cNvPr id="5" name="箭头: 五边形 4">
            <a:extLst>
              <a:ext uri="{FF2B5EF4-FFF2-40B4-BE49-F238E27FC236}">
                <a16:creationId xmlns:a16="http://schemas.microsoft.com/office/drawing/2014/main" id="{66DED106-43EA-4591-9171-C6E0FE8488BC}"/>
              </a:ext>
            </a:extLst>
          </p:cNvPr>
          <p:cNvSpPr/>
          <p:nvPr/>
        </p:nvSpPr>
        <p:spPr>
          <a:xfrm>
            <a:off x="148237" y="3537526"/>
            <a:ext cx="1800000" cy="738910"/>
          </a:xfrm>
          <a:prstGeom prst="homePlat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箭头: V 形 5">
            <a:extLst>
              <a:ext uri="{FF2B5EF4-FFF2-40B4-BE49-F238E27FC236}">
                <a16:creationId xmlns:a16="http://schemas.microsoft.com/office/drawing/2014/main" id="{3DC19617-15A8-42DC-A67F-D998E2B57E15}"/>
              </a:ext>
            </a:extLst>
          </p:cNvPr>
          <p:cNvSpPr/>
          <p:nvPr/>
        </p:nvSpPr>
        <p:spPr>
          <a:xfrm>
            <a:off x="1745963" y="3519054"/>
            <a:ext cx="2160000" cy="738910"/>
          </a:xfrm>
          <a:prstGeom prst="chevr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箭头: V 形 6">
            <a:extLst>
              <a:ext uri="{FF2B5EF4-FFF2-40B4-BE49-F238E27FC236}">
                <a16:creationId xmlns:a16="http://schemas.microsoft.com/office/drawing/2014/main" id="{3A787503-E906-43F7-9266-680745EF7A8D}"/>
              </a:ext>
            </a:extLst>
          </p:cNvPr>
          <p:cNvSpPr/>
          <p:nvPr/>
        </p:nvSpPr>
        <p:spPr>
          <a:xfrm>
            <a:off x="3705285" y="3502313"/>
            <a:ext cx="2160000" cy="772392"/>
          </a:xfrm>
          <a:prstGeom prst="chevron">
            <a:avLst/>
          </a:prstGeom>
          <a:solidFill>
            <a:srgbClr val="A6A6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箭头: V 形 7">
            <a:extLst>
              <a:ext uri="{FF2B5EF4-FFF2-40B4-BE49-F238E27FC236}">
                <a16:creationId xmlns:a16="http://schemas.microsoft.com/office/drawing/2014/main" id="{84FC8792-3E04-4A4F-998A-78C7191942FB}"/>
              </a:ext>
            </a:extLst>
          </p:cNvPr>
          <p:cNvSpPr/>
          <p:nvPr/>
        </p:nvSpPr>
        <p:spPr>
          <a:xfrm>
            <a:off x="5804424" y="3485572"/>
            <a:ext cx="2160000" cy="772392"/>
          </a:xfrm>
          <a:prstGeom prst="chevr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箭头: V 形 9">
            <a:extLst>
              <a:ext uri="{FF2B5EF4-FFF2-40B4-BE49-F238E27FC236}">
                <a16:creationId xmlns:a16="http://schemas.microsoft.com/office/drawing/2014/main" id="{C571948F-6B5B-4310-A025-6D95F71BCAD8}"/>
              </a:ext>
            </a:extLst>
          </p:cNvPr>
          <p:cNvSpPr/>
          <p:nvPr/>
        </p:nvSpPr>
        <p:spPr>
          <a:xfrm>
            <a:off x="7713659" y="3485572"/>
            <a:ext cx="2317032" cy="744574"/>
          </a:xfrm>
          <a:prstGeom prst="chevron">
            <a:avLst/>
          </a:prstGeom>
          <a:solidFill>
            <a:srgbClr val="03AD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文本框 11">
            <a:extLst>
              <a:ext uri="{FF2B5EF4-FFF2-40B4-BE49-F238E27FC236}">
                <a16:creationId xmlns:a16="http://schemas.microsoft.com/office/drawing/2014/main" id="{46D696CD-5DAB-4AB5-AF4B-A469FFCC180F}"/>
              </a:ext>
            </a:extLst>
          </p:cNvPr>
          <p:cNvSpPr txBox="1"/>
          <p:nvPr/>
        </p:nvSpPr>
        <p:spPr>
          <a:xfrm>
            <a:off x="257192" y="3583815"/>
            <a:ext cx="1258425" cy="646331"/>
          </a:xfrm>
          <a:prstGeom prst="rect">
            <a:avLst/>
          </a:prstGeom>
          <a:noFill/>
        </p:spPr>
        <p:txBody>
          <a:bodyPr wrap="square" rtlCol="0">
            <a:spAutoFit/>
          </a:bodyPr>
          <a:lstStyle/>
          <a:p>
            <a:r>
              <a:rPr lang="zh-CN" altLang="en-US" sz="1200" b="1" dirty="0">
                <a:solidFill>
                  <a:schemeClr val="bg1"/>
                </a:solidFill>
              </a:rPr>
              <a:t>工业和信息化领域急需紧缺人才培养工程</a:t>
            </a:r>
            <a:endParaRPr lang="en-US" altLang="zh-CN" sz="1200" b="1" dirty="0">
              <a:solidFill>
                <a:schemeClr val="bg1"/>
              </a:solidFill>
            </a:endParaRPr>
          </a:p>
        </p:txBody>
      </p:sp>
      <p:cxnSp>
        <p:nvCxnSpPr>
          <p:cNvPr id="9" name="直接连接符 8">
            <a:extLst>
              <a:ext uri="{FF2B5EF4-FFF2-40B4-BE49-F238E27FC236}">
                <a16:creationId xmlns:a16="http://schemas.microsoft.com/office/drawing/2014/main" id="{278722E4-36DD-4994-9C96-35F147E98595}"/>
              </a:ext>
            </a:extLst>
          </p:cNvPr>
          <p:cNvCxnSpPr/>
          <p:nvPr/>
        </p:nvCxnSpPr>
        <p:spPr>
          <a:xfrm flipV="1">
            <a:off x="447595" y="1707429"/>
            <a:ext cx="0" cy="1794884"/>
          </a:xfrm>
          <a:prstGeom prst="line">
            <a:avLst/>
          </a:prstGeom>
          <a:ln w="19050" cap="rnd">
            <a:solidFill>
              <a:srgbClr val="7F7F7F"/>
            </a:solidFill>
            <a:headEnd type="oval"/>
            <a:tailEnd w="lg" len="lg"/>
          </a:ln>
          <a:scene3d>
            <a:camera prst="orthographicFront">
              <a:rot lat="0" lon="0" rev="1080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F0C97B05-8C3D-46C9-BA35-9C7762696ED2}"/>
              </a:ext>
            </a:extLst>
          </p:cNvPr>
          <p:cNvCxnSpPr/>
          <p:nvPr/>
        </p:nvCxnSpPr>
        <p:spPr>
          <a:xfrm flipV="1">
            <a:off x="3910212" y="1707429"/>
            <a:ext cx="0" cy="1794884"/>
          </a:xfrm>
          <a:prstGeom prst="line">
            <a:avLst/>
          </a:prstGeom>
          <a:ln w="19050" cap="rnd">
            <a:solidFill>
              <a:srgbClr val="7F7F7F"/>
            </a:solidFill>
            <a:headEnd type="oval"/>
            <a:tailEnd w="lg" len="lg"/>
          </a:ln>
          <a:scene3d>
            <a:camera prst="orthographicFront">
              <a:rot lat="0" lon="0" rev="1080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548DC29C-7A06-4557-AB4F-A5900A45D020}"/>
              </a:ext>
            </a:extLst>
          </p:cNvPr>
          <p:cNvCxnSpPr/>
          <p:nvPr/>
        </p:nvCxnSpPr>
        <p:spPr>
          <a:xfrm flipV="1">
            <a:off x="3366286" y="4274705"/>
            <a:ext cx="0" cy="1794884"/>
          </a:xfrm>
          <a:prstGeom prst="line">
            <a:avLst/>
          </a:prstGeom>
          <a:ln w="19050" cap="rnd">
            <a:solidFill>
              <a:srgbClr val="7F7F7F"/>
            </a:solidFill>
            <a:headEnd type="oval"/>
            <a:tailEnd w="lg" len="lg"/>
          </a:ln>
          <a:scene3d>
            <a:camera prst="orthographicFront">
              <a:rot lat="0" lon="0" rev="6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7D230E08-01DA-4C62-AE35-16E6B1F3DEE5}"/>
              </a:ext>
            </a:extLst>
          </p:cNvPr>
          <p:cNvCxnSpPr/>
          <p:nvPr/>
        </p:nvCxnSpPr>
        <p:spPr>
          <a:xfrm flipV="1">
            <a:off x="7512394" y="1690688"/>
            <a:ext cx="0" cy="1794884"/>
          </a:xfrm>
          <a:prstGeom prst="line">
            <a:avLst/>
          </a:prstGeom>
          <a:ln w="19050" cap="rnd">
            <a:solidFill>
              <a:srgbClr val="7F7F7F"/>
            </a:solidFill>
            <a:headEnd type="oval"/>
            <a:tailEnd w="lg" len="lg"/>
          </a:ln>
          <a:scene3d>
            <a:camera prst="orthographicFront">
              <a:rot lat="0" lon="0" rev="1080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FEDD8F34-CCA7-4547-B46A-7B6ABDE145D3}"/>
              </a:ext>
            </a:extLst>
          </p:cNvPr>
          <p:cNvCxnSpPr/>
          <p:nvPr/>
        </p:nvCxnSpPr>
        <p:spPr>
          <a:xfrm flipV="1">
            <a:off x="8289268" y="4274705"/>
            <a:ext cx="0" cy="1794884"/>
          </a:xfrm>
          <a:prstGeom prst="line">
            <a:avLst/>
          </a:prstGeom>
          <a:ln w="19050" cap="rnd">
            <a:solidFill>
              <a:srgbClr val="7F7F7F"/>
            </a:solidFill>
            <a:headEnd type="oval"/>
            <a:tailEnd w="lg" len="lg"/>
          </a:ln>
          <a:scene3d>
            <a:camera prst="orthographicFront">
              <a:rot lat="0" lon="0" rev="60000"/>
            </a:camera>
            <a:lightRig rig="threePt" dir="t"/>
          </a:scene3d>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C18FB151-D937-4D35-B72B-AAC5EB4CE052}"/>
              </a:ext>
            </a:extLst>
          </p:cNvPr>
          <p:cNvSpPr txBox="1"/>
          <p:nvPr/>
        </p:nvSpPr>
        <p:spPr>
          <a:xfrm>
            <a:off x="-83868" y="1605950"/>
            <a:ext cx="3949554" cy="1569660"/>
          </a:xfrm>
          <a:prstGeom prst="rect">
            <a:avLst/>
          </a:prstGeom>
          <a:noFill/>
        </p:spPr>
        <p:txBody>
          <a:bodyPr wrap="square">
            <a:spAutoFit/>
          </a:bodyPr>
          <a:lstStyle/>
          <a:p>
            <a:pPr lvl="1"/>
            <a:r>
              <a:rPr lang="en-US" altLang="zh-CN" sz="1600" b="1" dirty="0">
                <a:solidFill>
                  <a:srgbClr val="03ADEC"/>
                </a:solidFill>
              </a:rPr>
              <a:t>2012</a:t>
            </a:r>
            <a:r>
              <a:rPr lang="zh-CN" altLang="en-US" sz="1600" b="1" dirty="0">
                <a:solidFill>
                  <a:srgbClr val="03ADEC"/>
                </a:solidFill>
              </a:rPr>
              <a:t>年，工信部人才交流中心正式启动“工业和信息化领域急需紧缺人才培养工程”。</a:t>
            </a:r>
            <a:r>
              <a:rPr lang="en-US" altLang="zh-CN" sz="1600" b="1" dirty="0">
                <a:solidFill>
                  <a:srgbClr val="03ADEC"/>
                </a:solidFill>
              </a:rPr>
              <a:t>2017</a:t>
            </a:r>
            <a:r>
              <a:rPr lang="zh-CN" altLang="en-US" sz="1600" b="1" dirty="0">
                <a:solidFill>
                  <a:srgbClr val="03ADEC"/>
                </a:solidFill>
              </a:rPr>
              <a:t>年该工程下设“创奇社交电商能力培训项目”，经培训考核，合格者可获得</a:t>
            </a:r>
            <a:r>
              <a:rPr lang="zh-CN" altLang="en-US" sz="1600" b="1" dirty="0">
                <a:solidFill>
                  <a:srgbClr val="FFC000"/>
                </a:solidFill>
              </a:rPr>
              <a:t>社交电商培训师</a:t>
            </a:r>
            <a:r>
              <a:rPr lang="zh-CN" altLang="en-US" sz="1600" b="1" dirty="0">
                <a:solidFill>
                  <a:srgbClr val="03ADEC"/>
                </a:solidFill>
              </a:rPr>
              <a:t>或</a:t>
            </a:r>
            <a:r>
              <a:rPr lang="zh-CN" altLang="en-US" sz="1600" b="1" dirty="0">
                <a:solidFill>
                  <a:srgbClr val="FFC000"/>
                </a:solidFill>
              </a:rPr>
              <a:t>社交电商运营顾问</a:t>
            </a:r>
            <a:r>
              <a:rPr lang="zh-CN" altLang="en-US" sz="1600" b="1" dirty="0">
                <a:solidFill>
                  <a:srgbClr val="03ADEC"/>
                </a:solidFill>
              </a:rPr>
              <a:t>等称号</a:t>
            </a:r>
            <a:endParaRPr lang="en-US" altLang="zh-CN" sz="1600" b="1" dirty="0">
              <a:solidFill>
                <a:srgbClr val="03ADEC"/>
              </a:solidFill>
            </a:endParaRPr>
          </a:p>
        </p:txBody>
      </p:sp>
      <p:sp>
        <p:nvSpPr>
          <p:cNvPr id="18" name="文本框 17">
            <a:extLst>
              <a:ext uri="{FF2B5EF4-FFF2-40B4-BE49-F238E27FC236}">
                <a16:creationId xmlns:a16="http://schemas.microsoft.com/office/drawing/2014/main" id="{E06C1113-256D-4D6B-8731-9C19A310CD3E}"/>
              </a:ext>
            </a:extLst>
          </p:cNvPr>
          <p:cNvSpPr txBox="1"/>
          <p:nvPr/>
        </p:nvSpPr>
        <p:spPr>
          <a:xfrm>
            <a:off x="2095747" y="3583815"/>
            <a:ext cx="1375418" cy="1015663"/>
          </a:xfrm>
          <a:prstGeom prst="rect">
            <a:avLst/>
          </a:prstGeom>
          <a:noFill/>
        </p:spPr>
        <p:txBody>
          <a:bodyPr wrap="square" rtlCol="0">
            <a:spAutoFit/>
          </a:bodyPr>
          <a:lstStyle/>
          <a:p>
            <a:r>
              <a:rPr lang="en-US" altLang="zh-CN" sz="1400" b="1" dirty="0">
                <a:solidFill>
                  <a:schemeClr val="bg1"/>
                </a:solidFill>
              </a:rPr>
              <a:t>《</a:t>
            </a:r>
            <a:r>
              <a:rPr lang="zh-CN" altLang="en-US" sz="1400" b="1" dirty="0">
                <a:solidFill>
                  <a:schemeClr val="bg1"/>
                </a:solidFill>
              </a:rPr>
              <a:t>关于加强网络市场监管的意见</a:t>
            </a:r>
            <a:r>
              <a:rPr lang="en-US" altLang="zh-CN" sz="1400" b="1" dirty="0">
                <a:solidFill>
                  <a:schemeClr val="bg1"/>
                </a:solidFill>
              </a:rPr>
              <a:t>》</a:t>
            </a:r>
          </a:p>
          <a:p>
            <a:endParaRPr lang="zh-CN" altLang="en-US" dirty="0"/>
          </a:p>
        </p:txBody>
      </p:sp>
      <p:sp>
        <p:nvSpPr>
          <p:cNvPr id="19" name="文本框 18">
            <a:extLst>
              <a:ext uri="{FF2B5EF4-FFF2-40B4-BE49-F238E27FC236}">
                <a16:creationId xmlns:a16="http://schemas.microsoft.com/office/drawing/2014/main" id="{4C80A87A-B064-4AA7-B286-E5C1887F54B6}"/>
              </a:ext>
            </a:extLst>
          </p:cNvPr>
          <p:cNvSpPr txBox="1"/>
          <p:nvPr/>
        </p:nvSpPr>
        <p:spPr>
          <a:xfrm>
            <a:off x="3995016" y="3485572"/>
            <a:ext cx="1575287" cy="847737"/>
          </a:xfrm>
          <a:prstGeom prst="rect">
            <a:avLst/>
          </a:prstGeom>
          <a:noFill/>
        </p:spPr>
        <p:txBody>
          <a:bodyPr wrap="square" rtlCol="0">
            <a:spAutoFit/>
          </a:bodyPr>
          <a:lstStyle/>
          <a:p>
            <a:r>
              <a:rPr lang="en-US" altLang="zh-CN" sz="1600" b="1" dirty="0">
                <a:solidFill>
                  <a:schemeClr val="bg1"/>
                </a:solidFill>
              </a:rPr>
              <a:t>《“</a:t>
            </a:r>
            <a:r>
              <a:rPr lang="zh-CN" altLang="en-US" sz="1600" b="1" dirty="0">
                <a:solidFill>
                  <a:schemeClr val="bg1"/>
                </a:solidFill>
              </a:rPr>
              <a:t>十三五”国家战略性新兴产业发展规划</a:t>
            </a:r>
            <a:r>
              <a:rPr lang="en-US" altLang="zh-CN" sz="1600" b="1" dirty="0">
                <a:solidFill>
                  <a:schemeClr val="bg1"/>
                </a:solidFill>
              </a:rPr>
              <a:t>》</a:t>
            </a:r>
          </a:p>
        </p:txBody>
      </p:sp>
      <p:sp>
        <p:nvSpPr>
          <p:cNvPr id="20" name="文本框 19">
            <a:extLst>
              <a:ext uri="{FF2B5EF4-FFF2-40B4-BE49-F238E27FC236}">
                <a16:creationId xmlns:a16="http://schemas.microsoft.com/office/drawing/2014/main" id="{B67E6D54-38FE-4711-8B72-52F867345FAB}"/>
              </a:ext>
            </a:extLst>
          </p:cNvPr>
          <p:cNvSpPr txBox="1"/>
          <p:nvPr/>
        </p:nvSpPr>
        <p:spPr>
          <a:xfrm>
            <a:off x="6054851" y="3510467"/>
            <a:ext cx="1769756" cy="1107996"/>
          </a:xfrm>
          <a:prstGeom prst="rect">
            <a:avLst/>
          </a:prstGeom>
          <a:noFill/>
        </p:spPr>
        <p:txBody>
          <a:bodyPr wrap="square" rtlCol="0">
            <a:spAutoFit/>
          </a:bodyPr>
          <a:lstStyle/>
          <a:p>
            <a:r>
              <a:rPr lang="en-US" altLang="zh-CN" sz="1600" b="1" dirty="0">
                <a:solidFill>
                  <a:schemeClr val="bg1"/>
                </a:solidFill>
              </a:rPr>
              <a:t>《</a:t>
            </a:r>
            <a:r>
              <a:rPr lang="zh-CN" altLang="en-US" sz="1600" b="1" dirty="0">
                <a:solidFill>
                  <a:schemeClr val="bg1"/>
                </a:solidFill>
              </a:rPr>
              <a:t>电子商务法</a:t>
            </a:r>
            <a:r>
              <a:rPr lang="en-US" altLang="zh-CN" sz="1600" b="1" dirty="0">
                <a:solidFill>
                  <a:schemeClr val="bg1"/>
                </a:solidFill>
              </a:rPr>
              <a:t>》</a:t>
            </a:r>
            <a:r>
              <a:rPr lang="zh-CN" altLang="en-US" sz="1600" b="1" dirty="0">
                <a:solidFill>
                  <a:schemeClr val="bg1"/>
                </a:solidFill>
              </a:rPr>
              <a:t>及</a:t>
            </a:r>
            <a:r>
              <a:rPr lang="en-US" altLang="zh-CN" sz="1600" b="1" dirty="0">
                <a:solidFill>
                  <a:schemeClr val="bg1"/>
                </a:solidFill>
              </a:rPr>
              <a:t>《</a:t>
            </a:r>
            <a:r>
              <a:rPr lang="zh-CN" altLang="en-US" sz="1600" b="1" dirty="0">
                <a:solidFill>
                  <a:schemeClr val="bg1"/>
                </a:solidFill>
              </a:rPr>
              <a:t>社交电商经营规范</a:t>
            </a:r>
            <a:r>
              <a:rPr lang="en-US" altLang="zh-CN" sz="1600" b="1" dirty="0">
                <a:solidFill>
                  <a:schemeClr val="bg1"/>
                </a:solidFill>
              </a:rPr>
              <a:t>》</a:t>
            </a:r>
          </a:p>
          <a:p>
            <a:endParaRPr lang="zh-CN" altLang="en-US" b="1" dirty="0">
              <a:solidFill>
                <a:schemeClr val="bg1"/>
              </a:solidFill>
            </a:endParaRPr>
          </a:p>
        </p:txBody>
      </p:sp>
      <p:sp>
        <p:nvSpPr>
          <p:cNvPr id="21" name="文本框 20">
            <a:extLst>
              <a:ext uri="{FF2B5EF4-FFF2-40B4-BE49-F238E27FC236}">
                <a16:creationId xmlns:a16="http://schemas.microsoft.com/office/drawing/2014/main" id="{76868CBC-95CE-434F-BEC7-E5FF0CD8CF81}"/>
              </a:ext>
            </a:extLst>
          </p:cNvPr>
          <p:cNvSpPr txBox="1"/>
          <p:nvPr/>
        </p:nvSpPr>
        <p:spPr>
          <a:xfrm>
            <a:off x="7962122" y="3559968"/>
            <a:ext cx="1988181" cy="923330"/>
          </a:xfrm>
          <a:prstGeom prst="rect">
            <a:avLst/>
          </a:prstGeom>
          <a:noFill/>
        </p:spPr>
        <p:txBody>
          <a:bodyPr wrap="square" rtlCol="0">
            <a:spAutoFit/>
          </a:bodyPr>
          <a:lstStyle/>
          <a:p>
            <a:r>
              <a:rPr lang="en-US" altLang="zh-CN" sz="1200" b="1" dirty="0">
                <a:solidFill>
                  <a:schemeClr val="bg1"/>
                </a:solidFill>
              </a:rPr>
              <a:t>《</a:t>
            </a:r>
            <a:r>
              <a:rPr lang="zh-CN" altLang="en-US" sz="1200" b="1" dirty="0">
                <a:solidFill>
                  <a:schemeClr val="bg1"/>
                </a:solidFill>
              </a:rPr>
              <a:t>关于支持新业态新模式健康发展激活消费市场带动扩大就业的意见</a:t>
            </a:r>
            <a:r>
              <a:rPr lang="en-US" altLang="zh-CN" sz="1200" b="1" dirty="0">
                <a:solidFill>
                  <a:schemeClr val="bg1"/>
                </a:solidFill>
              </a:rPr>
              <a:t>》</a:t>
            </a:r>
          </a:p>
          <a:p>
            <a:endParaRPr lang="zh-CN" altLang="en-US" dirty="0"/>
          </a:p>
        </p:txBody>
      </p:sp>
      <p:sp>
        <p:nvSpPr>
          <p:cNvPr id="22" name="文本框 21">
            <a:extLst>
              <a:ext uri="{FF2B5EF4-FFF2-40B4-BE49-F238E27FC236}">
                <a16:creationId xmlns:a16="http://schemas.microsoft.com/office/drawing/2014/main" id="{1F8E6DC0-854F-4BDF-8DD1-185ACEE10845}"/>
              </a:ext>
            </a:extLst>
          </p:cNvPr>
          <p:cNvSpPr txBox="1"/>
          <p:nvPr/>
        </p:nvSpPr>
        <p:spPr>
          <a:xfrm>
            <a:off x="377170" y="4311649"/>
            <a:ext cx="2849299" cy="1384995"/>
          </a:xfrm>
          <a:prstGeom prst="rect">
            <a:avLst/>
          </a:prstGeom>
          <a:noFill/>
        </p:spPr>
        <p:txBody>
          <a:bodyPr wrap="square" rtlCol="0">
            <a:spAutoFit/>
          </a:bodyPr>
          <a:lstStyle/>
          <a:p>
            <a:r>
              <a:rPr lang="en-US" altLang="zh-CN" sz="1400" b="1" dirty="0">
                <a:solidFill>
                  <a:srgbClr val="03ADEC"/>
                </a:solidFill>
              </a:rPr>
              <a:t>2015</a:t>
            </a:r>
            <a:r>
              <a:rPr lang="zh-CN" altLang="en-US" sz="1400" b="1" dirty="0">
                <a:solidFill>
                  <a:srgbClr val="03ADEC"/>
                </a:solidFill>
              </a:rPr>
              <a:t>年</a:t>
            </a:r>
            <a:r>
              <a:rPr lang="en-US" altLang="zh-CN" sz="1400" b="1" dirty="0">
                <a:solidFill>
                  <a:srgbClr val="03ADEC"/>
                </a:solidFill>
              </a:rPr>
              <a:t>11</a:t>
            </a:r>
            <a:r>
              <a:rPr lang="zh-CN" altLang="en-US" sz="1400" b="1" dirty="0">
                <a:solidFill>
                  <a:srgbClr val="03ADEC"/>
                </a:solidFill>
              </a:rPr>
              <a:t>月</a:t>
            </a:r>
            <a:r>
              <a:rPr lang="en-US" altLang="zh-CN" sz="1400" b="1" dirty="0">
                <a:solidFill>
                  <a:srgbClr val="03ADEC"/>
                </a:solidFill>
              </a:rPr>
              <a:t>6</a:t>
            </a:r>
            <a:r>
              <a:rPr lang="zh-CN" altLang="en-US" sz="1400" b="1" dirty="0">
                <a:solidFill>
                  <a:srgbClr val="03ADEC"/>
                </a:solidFill>
              </a:rPr>
              <a:t>日，原国家工商总局发布</a:t>
            </a:r>
            <a:r>
              <a:rPr lang="en-US" altLang="zh-CN" sz="1400" b="1" dirty="0">
                <a:solidFill>
                  <a:srgbClr val="03ADEC"/>
                </a:solidFill>
              </a:rPr>
              <a:t>《</a:t>
            </a:r>
            <a:r>
              <a:rPr lang="zh-CN" altLang="en-US" sz="1400" b="1" dirty="0">
                <a:solidFill>
                  <a:srgbClr val="03ADEC"/>
                </a:solidFill>
              </a:rPr>
              <a:t>关于加强网络市场监管的意见</a:t>
            </a:r>
            <a:r>
              <a:rPr lang="en-US" altLang="zh-CN" sz="1400" b="1" dirty="0">
                <a:solidFill>
                  <a:srgbClr val="03ADEC"/>
                </a:solidFill>
              </a:rPr>
              <a:t>》</a:t>
            </a:r>
            <a:r>
              <a:rPr lang="zh-CN" altLang="en-US" sz="1400" b="1" dirty="0">
                <a:solidFill>
                  <a:srgbClr val="03ADEC"/>
                </a:solidFill>
              </a:rPr>
              <a:t>： 研究</a:t>
            </a:r>
            <a:r>
              <a:rPr lang="zh-CN" altLang="en-US" sz="1400" b="1" dirty="0">
                <a:solidFill>
                  <a:srgbClr val="FFC000"/>
                </a:solidFill>
              </a:rPr>
              <a:t>社交电商</a:t>
            </a:r>
            <a:r>
              <a:rPr lang="zh-CN" altLang="en-US" sz="1400" b="1" dirty="0">
                <a:solidFill>
                  <a:srgbClr val="03ADEC"/>
                </a:solidFill>
              </a:rPr>
              <a:t>、跨境电子商务、团购、</a:t>
            </a:r>
            <a:r>
              <a:rPr lang="en-US" altLang="zh-CN" sz="1400" b="1" dirty="0">
                <a:solidFill>
                  <a:srgbClr val="03ADEC"/>
                </a:solidFill>
              </a:rPr>
              <a:t>O2O</a:t>
            </a:r>
            <a:r>
              <a:rPr lang="zh-CN" altLang="en-US" sz="1400" b="1" dirty="0">
                <a:solidFill>
                  <a:srgbClr val="03ADEC"/>
                </a:solidFill>
              </a:rPr>
              <a:t>等商业模式、新型业态的发展变化，针对性提出依法监管的措施办法</a:t>
            </a:r>
          </a:p>
        </p:txBody>
      </p:sp>
      <p:sp>
        <p:nvSpPr>
          <p:cNvPr id="23" name="文本框 22">
            <a:extLst>
              <a:ext uri="{FF2B5EF4-FFF2-40B4-BE49-F238E27FC236}">
                <a16:creationId xmlns:a16="http://schemas.microsoft.com/office/drawing/2014/main" id="{A2DF295A-7212-4ABD-8765-ABDCF4DA1965}"/>
              </a:ext>
            </a:extLst>
          </p:cNvPr>
          <p:cNvSpPr txBox="1"/>
          <p:nvPr/>
        </p:nvSpPr>
        <p:spPr>
          <a:xfrm>
            <a:off x="4230255" y="1899281"/>
            <a:ext cx="2830110" cy="1877437"/>
          </a:xfrm>
          <a:prstGeom prst="rect">
            <a:avLst/>
          </a:prstGeom>
          <a:noFill/>
        </p:spPr>
        <p:txBody>
          <a:bodyPr wrap="square" rtlCol="0">
            <a:spAutoFit/>
          </a:bodyPr>
          <a:lstStyle/>
          <a:p>
            <a:r>
              <a:rPr lang="en-US" altLang="zh-CN" sz="1400" b="1" dirty="0">
                <a:solidFill>
                  <a:srgbClr val="03ADEC"/>
                </a:solidFill>
              </a:rPr>
              <a:t>2016</a:t>
            </a:r>
            <a:r>
              <a:rPr lang="zh-CN" altLang="en-US" sz="1400" b="1" dirty="0">
                <a:solidFill>
                  <a:srgbClr val="03ADEC"/>
                </a:solidFill>
              </a:rPr>
              <a:t>年</a:t>
            </a:r>
            <a:r>
              <a:rPr lang="en-US" altLang="zh-CN" sz="1400" b="1" dirty="0">
                <a:solidFill>
                  <a:srgbClr val="03ADEC"/>
                </a:solidFill>
              </a:rPr>
              <a:t>11</a:t>
            </a:r>
            <a:r>
              <a:rPr lang="zh-CN" altLang="en-US" sz="1400" b="1" dirty="0">
                <a:solidFill>
                  <a:srgbClr val="03ADEC"/>
                </a:solidFill>
              </a:rPr>
              <a:t>月</a:t>
            </a:r>
            <a:r>
              <a:rPr lang="en-US" altLang="zh-CN" sz="1400" b="1" dirty="0">
                <a:solidFill>
                  <a:srgbClr val="03ADEC"/>
                </a:solidFill>
              </a:rPr>
              <a:t>29</a:t>
            </a:r>
            <a:r>
              <a:rPr lang="zh-CN" altLang="en-US" sz="1400" b="1" dirty="0">
                <a:solidFill>
                  <a:srgbClr val="03ADEC"/>
                </a:solidFill>
              </a:rPr>
              <a:t>日，国务院发布</a:t>
            </a:r>
            <a:r>
              <a:rPr lang="en-US" altLang="zh-CN" sz="1400" b="1" dirty="0">
                <a:solidFill>
                  <a:srgbClr val="03ADEC"/>
                </a:solidFill>
              </a:rPr>
              <a:t>《“</a:t>
            </a:r>
            <a:r>
              <a:rPr lang="zh-CN" altLang="en-US" sz="1400" b="1" dirty="0">
                <a:solidFill>
                  <a:srgbClr val="03ADEC"/>
                </a:solidFill>
              </a:rPr>
              <a:t>十三五”国家战略性新兴产业发展规划</a:t>
            </a:r>
            <a:r>
              <a:rPr lang="en-US" altLang="zh-CN" sz="1400" b="1" dirty="0">
                <a:solidFill>
                  <a:srgbClr val="03ADEC"/>
                </a:solidFill>
              </a:rPr>
              <a:t>》</a:t>
            </a:r>
            <a:r>
              <a:rPr lang="zh-CN" altLang="en-US" sz="1400" b="1" dirty="0">
                <a:solidFill>
                  <a:srgbClr val="03ADEC"/>
                </a:solidFill>
              </a:rPr>
              <a:t>，强调“加快重点领域融合发展、推动数字创意在电子商务、社交网络中的应用，发展虚拟现实购物、</a:t>
            </a:r>
            <a:r>
              <a:rPr lang="zh-CN" altLang="en-US" sz="1400" b="1" dirty="0">
                <a:solidFill>
                  <a:srgbClr val="FFC000"/>
                </a:solidFill>
              </a:rPr>
              <a:t>社交电商</a:t>
            </a:r>
            <a:r>
              <a:rPr lang="zh-CN" altLang="en-US" sz="1400" b="1" dirty="0">
                <a:solidFill>
                  <a:srgbClr val="03ADEC"/>
                </a:solidFill>
              </a:rPr>
              <a:t>、粉丝经济等营销新模式“</a:t>
            </a:r>
            <a:endParaRPr lang="en-US" altLang="zh-CN" sz="1400" b="1" dirty="0">
              <a:solidFill>
                <a:srgbClr val="03ADEC"/>
              </a:solidFill>
            </a:endParaRPr>
          </a:p>
          <a:p>
            <a:endParaRPr lang="zh-CN" altLang="en-US" dirty="0"/>
          </a:p>
        </p:txBody>
      </p:sp>
      <p:sp>
        <p:nvSpPr>
          <p:cNvPr id="24" name="文本框 23">
            <a:extLst>
              <a:ext uri="{FF2B5EF4-FFF2-40B4-BE49-F238E27FC236}">
                <a16:creationId xmlns:a16="http://schemas.microsoft.com/office/drawing/2014/main" id="{694302A1-CF87-4FB3-8467-A8DF4CBB3574}"/>
              </a:ext>
            </a:extLst>
          </p:cNvPr>
          <p:cNvSpPr txBox="1"/>
          <p:nvPr/>
        </p:nvSpPr>
        <p:spPr>
          <a:xfrm>
            <a:off x="3865686" y="4710545"/>
            <a:ext cx="3310969" cy="1569660"/>
          </a:xfrm>
          <a:prstGeom prst="rect">
            <a:avLst/>
          </a:prstGeom>
          <a:noFill/>
        </p:spPr>
        <p:txBody>
          <a:bodyPr wrap="square" rtlCol="0">
            <a:spAutoFit/>
          </a:bodyPr>
          <a:lstStyle/>
          <a:p>
            <a:r>
              <a:rPr lang="en-US" altLang="zh-CN" sz="1600" b="1" dirty="0">
                <a:solidFill>
                  <a:srgbClr val="03ADEC"/>
                </a:solidFill>
              </a:rPr>
              <a:t>2019</a:t>
            </a:r>
            <a:r>
              <a:rPr lang="zh-CN" altLang="en-US" sz="1600" b="1" dirty="0">
                <a:solidFill>
                  <a:srgbClr val="03ADEC"/>
                </a:solidFill>
              </a:rPr>
              <a:t>年</a:t>
            </a:r>
            <a:r>
              <a:rPr lang="en-US" altLang="zh-CN" sz="1600" b="1" dirty="0">
                <a:solidFill>
                  <a:srgbClr val="03ADEC"/>
                </a:solidFill>
              </a:rPr>
              <a:t>1</a:t>
            </a:r>
            <a:r>
              <a:rPr lang="zh-CN" altLang="en-US" sz="1600" b="1" dirty="0">
                <a:solidFill>
                  <a:srgbClr val="03ADEC"/>
                </a:solidFill>
              </a:rPr>
              <a:t>月</a:t>
            </a:r>
            <a:r>
              <a:rPr lang="en-US" altLang="zh-CN" sz="1600" b="1" dirty="0">
                <a:solidFill>
                  <a:srgbClr val="03ADEC"/>
                </a:solidFill>
              </a:rPr>
              <a:t>1</a:t>
            </a:r>
            <a:r>
              <a:rPr lang="zh-CN" altLang="en-US" sz="1600" b="1" dirty="0">
                <a:solidFill>
                  <a:srgbClr val="03ADEC"/>
                </a:solidFill>
              </a:rPr>
              <a:t>日中国第一部专门真对电子商务行为的</a:t>
            </a:r>
            <a:r>
              <a:rPr lang="en-US" altLang="zh-CN" sz="1600" b="1" dirty="0">
                <a:solidFill>
                  <a:srgbClr val="FFC001"/>
                </a:solidFill>
              </a:rPr>
              <a:t>《</a:t>
            </a:r>
            <a:r>
              <a:rPr lang="zh-CN" altLang="en-US" sz="1600" b="1" dirty="0">
                <a:solidFill>
                  <a:srgbClr val="FFC001"/>
                </a:solidFill>
              </a:rPr>
              <a:t>电子商务法</a:t>
            </a:r>
            <a:r>
              <a:rPr lang="en-US" altLang="zh-CN" sz="1600" b="1" dirty="0">
                <a:solidFill>
                  <a:srgbClr val="FFC001"/>
                </a:solidFill>
              </a:rPr>
              <a:t>》</a:t>
            </a:r>
            <a:r>
              <a:rPr lang="zh-CN" altLang="en-US" sz="1600" b="1" dirty="0">
                <a:solidFill>
                  <a:srgbClr val="03ADEC"/>
                </a:solidFill>
              </a:rPr>
              <a:t>正式实施，商务部</a:t>
            </a:r>
            <a:r>
              <a:rPr lang="en-US" altLang="zh-CN" sz="1600" b="1" dirty="0">
                <a:solidFill>
                  <a:srgbClr val="03ADEC"/>
                </a:solidFill>
              </a:rPr>
              <a:t>《</a:t>
            </a:r>
            <a:r>
              <a:rPr lang="zh-CN" altLang="en-US" sz="1600" b="1" dirty="0">
                <a:solidFill>
                  <a:srgbClr val="FFC001"/>
                </a:solidFill>
              </a:rPr>
              <a:t>社交电商经营规范</a:t>
            </a:r>
            <a:r>
              <a:rPr lang="en-US" altLang="zh-CN" sz="1600" b="1" dirty="0">
                <a:solidFill>
                  <a:srgbClr val="FFC001"/>
                </a:solidFill>
              </a:rPr>
              <a:t>》</a:t>
            </a:r>
            <a:r>
              <a:rPr lang="zh-CN" altLang="en-US" sz="1600" b="1" dirty="0">
                <a:solidFill>
                  <a:srgbClr val="03ADEC"/>
                </a:solidFill>
              </a:rPr>
              <a:t>征求意见稿发布，积极落实</a:t>
            </a:r>
            <a:r>
              <a:rPr lang="en-US" altLang="zh-CN" sz="1600" b="1" dirty="0">
                <a:solidFill>
                  <a:srgbClr val="FFC001"/>
                </a:solidFill>
              </a:rPr>
              <a:t>《</a:t>
            </a:r>
            <a:r>
              <a:rPr lang="zh-CN" altLang="en-US" sz="1600" b="1" dirty="0">
                <a:solidFill>
                  <a:srgbClr val="FFC001"/>
                </a:solidFill>
              </a:rPr>
              <a:t>电子商务法</a:t>
            </a:r>
            <a:r>
              <a:rPr lang="en-US" altLang="zh-CN" sz="1600" b="1" dirty="0">
                <a:solidFill>
                  <a:srgbClr val="FFC001"/>
                </a:solidFill>
              </a:rPr>
              <a:t>》</a:t>
            </a:r>
            <a:r>
              <a:rPr lang="zh-CN" altLang="en-US" sz="1600" b="1" dirty="0">
                <a:solidFill>
                  <a:srgbClr val="03ADEC"/>
                </a:solidFill>
              </a:rPr>
              <a:t>在社交电商领域的要求。</a:t>
            </a:r>
          </a:p>
        </p:txBody>
      </p:sp>
      <p:sp>
        <p:nvSpPr>
          <p:cNvPr id="25" name="文本框 24">
            <a:extLst>
              <a:ext uri="{FF2B5EF4-FFF2-40B4-BE49-F238E27FC236}">
                <a16:creationId xmlns:a16="http://schemas.microsoft.com/office/drawing/2014/main" id="{2C0B9445-5B7A-47C6-9B73-F7479CCEA79B}"/>
              </a:ext>
            </a:extLst>
          </p:cNvPr>
          <p:cNvSpPr txBox="1"/>
          <p:nvPr/>
        </p:nvSpPr>
        <p:spPr>
          <a:xfrm>
            <a:off x="7824607" y="1814256"/>
            <a:ext cx="3009644" cy="1877437"/>
          </a:xfrm>
          <a:prstGeom prst="rect">
            <a:avLst/>
          </a:prstGeom>
          <a:noFill/>
        </p:spPr>
        <p:txBody>
          <a:bodyPr wrap="square" rtlCol="0">
            <a:spAutoFit/>
          </a:bodyPr>
          <a:lstStyle/>
          <a:p>
            <a:r>
              <a:rPr lang="en-US" altLang="zh-CN" sz="1400" b="1" dirty="0">
                <a:solidFill>
                  <a:srgbClr val="03ADEC"/>
                </a:solidFill>
              </a:rPr>
              <a:t>2020</a:t>
            </a:r>
            <a:r>
              <a:rPr lang="zh-CN" altLang="en-US" sz="1400" b="1" dirty="0">
                <a:solidFill>
                  <a:srgbClr val="03ADEC"/>
                </a:solidFill>
              </a:rPr>
              <a:t>年</a:t>
            </a:r>
            <a:r>
              <a:rPr lang="en-US" altLang="zh-CN" sz="1400" b="1" dirty="0">
                <a:solidFill>
                  <a:srgbClr val="03ADEC"/>
                </a:solidFill>
              </a:rPr>
              <a:t>7</a:t>
            </a:r>
            <a:r>
              <a:rPr lang="zh-CN" altLang="en-US" sz="1400" b="1" dirty="0">
                <a:solidFill>
                  <a:srgbClr val="03ADEC"/>
                </a:solidFill>
              </a:rPr>
              <a:t>月</a:t>
            </a:r>
            <a:r>
              <a:rPr lang="en-US" altLang="zh-CN" sz="1400" b="1" dirty="0">
                <a:solidFill>
                  <a:srgbClr val="03ADEC"/>
                </a:solidFill>
              </a:rPr>
              <a:t>15</a:t>
            </a:r>
            <a:r>
              <a:rPr lang="zh-CN" altLang="en-US" sz="1400" b="1" dirty="0">
                <a:solidFill>
                  <a:srgbClr val="03ADEC"/>
                </a:solidFill>
              </a:rPr>
              <a:t>日，国家发改委等</a:t>
            </a:r>
            <a:r>
              <a:rPr lang="en-US" altLang="zh-CN" sz="1400" b="1" dirty="0">
                <a:solidFill>
                  <a:srgbClr val="03ADEC"/>
                </a:solidFill>
              </a:rPr>
              <a:t>13</a:t>
            </a:r>
            <a:r>
              <a:rPr lang="zh-CN" altLang="en-US" sz="1400" b="1" dirty="0">
                <a:solidFill>
                  <a:srgbClr val="03ADEC"/>
                </a:solidFill>
              </a:rPr>
              <a:t>部门联合印发</a:t>
            </a:r>
            <a:r>
              <a:rPr lang="en-US" altLang="zh-CN" sz="1400" b="1" dirty="0">
                <a:solidFill>
                  <a:srgbClr val="03ADEC"/>
                </a:solidFill>
              </a:rPr>
              <a:t>《</a:t>
            </a:r>
            <a:r>
              <a:rPr lang="zh-CN" altLang="en-US" sz="1400" b="1" dirty="0">
                <a:solidFill>
                  <a:srgbClr val="03ADEC"/>
                </a:solidFill>
              </a:rPr>
              <a:t>关于支持新业态新模式健康发展激活消费市场带动扩大就业的意见</a:t>
            </a:r>
            <a:r>
              <a:rPr lang="en-US" altLang="zh-CN" sz="1400" b="1" dirty="0">
                <a:solidFill>
                  <a:srgbClr val="03ADEC"/>
                </a:solidFill>
              </a:rPr>
              <a:t>》</a:t>
            </a:r>
            <a:r>
              <a:rPr lang="zh-CN" altLang="en-US" sz="1400" b="1" dirty="0">
                <a:solidFill>
                  <a:srgbClr val="03ADEC"/>
                </a:solidFill>
              </a:rPr>
              <a:t>，在鼓励发展新个体经济，开辟消费和就业新空间部分提出“</a:t>
            </a:r>
            <a:r>
              <a:rPr lang="zh-CN" altLang="en-US" sz="1400" b="1" dirty="0">
                <a:solidFill>
                  <a:srgbClr val="FFC000"/>
                </a:solidFill>
              </a:rPr>
              <a:t>支持微商电商、网络直播</a:t>
            </a:r>
            <a:r>
              <a:rPr lang="zh-CN" altLang="en-US" sz="1400" b="1" dirty="0">
                <a:solidFill>
                  <a:srgbClr val="03ADEC"/>
                </a:solidFill>
              </a:rPr>
              <a:t>等多样化的自主就业、分时就业。”</a:t>
            </a:r>
          </a:p>
          <a:p>
            <a:endParaRPr lang="zh-CN" altLang="en-US" dirty="0"/>
          </a:p>
        </p:txBody>
      </p:sp>
    </p:spTree>
    <p:extLst>
      <p:ext uri="{BB962C8B-B14F-4D97-AF65-F5344CB8AC3E}">
        <p14:creationId xmlns:p14="http://schemas.microsoft.com/office/powerpoint/2010/main" val="748898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28CB37-F93D-4B45-A07E-777AD25DECE3}"/>
              </a:ext>
            </a:extLst>
          </p:cNvPr>
          <p:cNvSpPr>
            <a:spLocks noGrp="1"/>
          </p:cNvSpPr>
          <p:nvPr>
            <p:ph type="title"/>
          </p:nvPr>
        </p:nvSpPr>
        <p:spPr/>
        <p:txBody>
          <a:bodyPr/>
          <a:lstStyle/>
          <a:p>
            <a:r>
              <a:rPr lang="en-US" altLang="zh-CN"/>
              <a:t>2020</a:t>
            </a:r>
            <a:r>
              <a:rPr lang="zh-CN" altLang="en-US"/>
              <a:t>社交电商市场总体规模预测</a:t>
            </a:r>
          </a:p>
        </p:txBody>
      </p:sp>
      <p:sp>
        <p:nvSpPr>
          <p:cNvPr id="7" name="文本占位符 6">
            <a:extLst>
              <a:ext uri="{FF2B5EF4-FFF2-40B4-BE49-F238E27FC236}">
                <a16:creationId xmlns:a16="http://schemas.microsoft.com/office/drawing/2014/main" id="{75368F6C-159E-40C9-8D24-5D67827CAD63}"/>
              </a:ext>
            </a:extLst>
          </p:cNvPr>
          <p:cNvSpPr>
            <a:spLocks noGrp="1"/>
          </p:cNvSpPr>
          <p:nvPr>
            <p:ph type="body" idx="1"/>
          </p:nvPr>
        </p:nvSpPr>
        <p:spPr>
          <a:xfrm>
            <a:off x="193242" y="6034088"/>
            <a:ext cx="5157787" cy="823912"/>
          </a:xfrm>
        </p:spPr>
        <p:txBody>
          <a:bodyPr>
            <a:normAutofit fontScale="47500" lnSpcReduction="20000"/>
          </a:bodyPr>
          <a:lstStyle/>
          <a:p>
            <a:pPr>
              <a:lnSpc>
                <a:spcPct val="120000"/>
              </a:lnSpc>
              <a:spcBef>
                <a:spcPts val="600"/>
              </a:spcBef>
            </a:pPr>
            <a:r>
              <a:rPr lang="en-US" altLang="zh-CN" b="0" dirty="0"/>
              <a:t>2020</a:t>
            </a:r>
            <a:r>
              <a:rPr lang="zh-CN" altLang="en-US" b="0" dirty="0"/>
              <a:t>年社交电商市场依然以超过</a:t>
            </a:r>
            <a:r>
              <a:rPr lang="en-US" altLang="zh-CN" b="0" dirty="0"/>
              <a:t>60%</a:t>
            </a:r>
            <a:r>
              <a:rPr lang="zh-CN" altLang="en-US" b="0" dirty="0"/>
              <a:t>的年复合增长率，预估整体规模达</a:t>
            </a:r>
            <a:r>
              <a:rPr lang="en-US" altLang="zh-CN" b="0" dirty="0"/>
              <a:t>3.7</a:t>
            </a:r>
            <a:r>
              <a:rPr lang="zh-CN" altLang="en-US" b="0" dirty="0"/>
              <a:t>万亿。</a:t>
            </a:r>
          </a:p>
          <a:p>
            <a:pPr>
              <a:lnSpc>
                <a:spcPct val="120000"/>
              </a:lnSpc>
              <a:spcBef>
                <a:spcPts val="600"/>
              </a:spcBef>
            </a:pPr>
            <a:r>
              <a:rPr lang="zh-CN" altLang="en-US" b="0" dirty="0"/>
              <a:t>各社交电商平台纷纷利用自身优势，协调各地区产品的供给，采用各种营销手段，满足消费者需求，快速培育消费者心智。</a:t>
            </a:r>
          </a:p>
        </p:txBody>
      </p:sp>
      <p:sp>
        <p:nvSpPr>
          <p:cNvPr id="8" name="文本占位符 7">
            <a:extLst>
              <a:ext uri="{FF2B5EF4-FFF2-40B4-BE49-F238E27FC236}">
                <a16:creationId xmlns:a16="http://schemas.microsoft.com/office/drawing/2014/main" id="{7F6EEFF2-4744-4A29-8EE9-1119E2106C31}"/>
              </a:ext>
            </a:extLst>
          </p:cNvPr>
          <p:cNvSpPr>
            <a:spLocks noGrp="1"/>
          </p:cNvSpPr>
          <p:nvPr>
            <p:ph type="body" sz="quarter" idx="3"/>
          </p:nvPr>
        </p:nvSpPr>
        <p:spPr>
          <a:xfrm>
            <a:off x="6358631" y="6034088"/>
            <a:ext cx="5183188" cy="823912"/>
          </a:xfrm>
        </p:spPr>
        <p:txBody>
          <a:bodyPr>
            <a:normAutofit fontScale="47500" lnSpcReduction="20000"/>
          </a:bodyPr>
          <a:lstStyle/>
          <a:p>
            <a:r>
              <a:rPr lang="zh-CN" altLang="en-US" dirty="0"/>
              <a:t>社交电商从业人员数量达</a:t>
            </a:r>
            <a:r>
              <a:rPr lang="en-US" altLang="zh-CN" dirty="0"/>
              <a:t>7700</a:t>
            </a:r>
            <a:r>
              <a:rPr lang="zh-CN" altLang="en-US" dirty="0"/>
              <a:t>万人，突出特点是参与者开始从四五线城市逐步向二三线城市渗透。</a:t>
            </a:r>
          </a:p>
          <a:p>
            <a:r>
              <a:rPr lang="zh-CN" altLang="en-US" dirty="0"/>
              <a:t>从</a:t>
            </a:r>
            <a:r>
              <a:rPr lang="en-US" altLang="zh-CN" dirty="0"/>
              <a:t>90</a:t>
            </a:r>
            <a:r>
              <a:rPr lang="zh-CN" altLang="en-US" dirty="0"/>
              <a:t>后</a:t>
            </a:r>
            <a:r>
              <a:rPr lang="en-US" altLang="zh-CN" dirty="0"/>
              <a:t>00</a:t>
            </a:r>
            <a:r>
              <a:rPr lang="zh-CN" altLang="en-US" dirty="0"/>
              <a:t>后为主开始扩展至全年龄段，面对经济的不确定性，中高收入人群也以不同形式参与到社交电商中，发展副业增加收入。</a:t>
            </a:r>
          </a:p>
        </p:txBody>
      </p:sp>
      <p:graphicFrame>
        <p:nvGraphicFramePr>
          <p:cNvPr id="9" name="图表 8">
            <a:extLst>
              <a:ext uri="{FF2B5EF4-FFF2-40B4-BE49-F238E27FC236}">
                <a16:creationId xmlns:a16="http://schemas.microsoft.com/office/drawing/2014/main" id="{5C2F9FDC-9E1F-482F-BF50-5D7DCB110504}"/>
              </a:ext>
            </a:extLst>
          </p:cNvPr>
          <p:cNvGraphicFramePr/>
          <p:nvPr>
            <p:extLst>
              <p:ext uri="{D42A27DB-BD31-4B8C-83A1-F6EECF244321}">
                <p14:modId xmlns:p14="http://schemas.microsoft.com/office/powerpoint/2010/main" val="2833608984"/>
              </p:ext>
            </p:extLst>
          </p:nvPr>
        </p:nvGraphicFramePr>
        <p:xfrm>
          <a:off x="299666" y="1812347"/>
          <a:ext cx="5720135" cy="432788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图表 4">
            <a:extLst>
              <a:ext uri="{FF2B5EF4-FFF2-40B4-BE49-F238E27FC236}">
                <a16:creationId xmlns:a16="http://schemas.microsoft.com/office/drawing/2014/main" id="{213BA2E9-F612-4DDD-B362-7F920A6B4CD5}"/>
              </a:ext>
            </a:extLst>
          </p:cNvPr>
          <p:cNvGraphicFramePr/>
          <p:nvPr>
            <p:extLst>
              <p:ext uri="{D42A27DB-BD31-4B8C-83A1-F6EECF244321}">
                <p14:modId xmlns:p14="http://schemas.microsoft.com/office/powerpoint/2010/main" val="361197556"/>
              </p:ext>
            </p:extLst>
          </p:nvPr>
        </p:nvGraphicFramePr>
        <p:xfrm>
          <a:off x="6172201" y="1812347"/>
          <a:ext cx="4662378" cy="40520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75676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F4CEC3-882C-47AD-9A02-D371BCB5BB4E}"/>
              </a:ext>
            </a:extLst>
          </p:cNvPr>
          <p:cNvSpPr>
            <a:spLocks noGrp="1"/>
          </p:cNvSpPr>
          <p:nvPr>
            <p:ph type="title"/>
          </p:nvPr>
        </p:nvSpPr>
        <p:spPr/>
        <p:txBody>
          <a:bodyPr/>
          <a:lstStyle/>
          <a:p>
            <a:r>
              <a:rPr lang="zh-CN" altLang="en-US"/>
              <a:t>消费者画像</a:t>
            </a:r>
          </a:p>
        </p:txBody>
      </p:sp>
      <p:sp>
        <p:nvSpPr>
          <p:cNvPr id="3" name="内容占位符 2">
            <a:extLst>
              <a:ext uri="{FF2B5EF4-FFF2-40B4-BE49-F238E27FC236}">
                <a16:creationId xmlns:a16="http://schemas.microsoft.com/office/drawing/2014/main" id="{2A21E8A4-FDCC-4C58-8472-35937B757250}"/>
              </a:ext>
            </a:extLst>
          </p:cNvPr>
          <p:cNvSpPr>
            <a:spLocks noGrp="1"/>
          </p:cNvSpPr>
          <p:nvPr>
            <p:ph idx="1"/>
          </p:nvPr>
        </p:nvSpPr>
        <p:spPr>
          <a:xfrm>
            <a:off x="1491823" y="1755647"/>
            <a:ext cx="10259568" cy="3803905"/>
          </a:xfrm>
        </p:spPr>
        <p:txBody>
          <a:bodyPr>
            <a:normAutofit/>
          </a:bodyPr>
          <a:lstStyle/>
          <a:p>
            <a:pPr>
              <a:buClr>
                <a:srgbClr val="03ADEC"/>
              </a:buClr>
              <a:buFont typeface="Wingdings" panose="05000000000000000000" pitchFamily="2" charset="2"/>
              <a:buChar char="l"/>
            </a:pPr>
            <a:r>
              <a:rPr lang="zh-CN" altLang="en-US" sz="2000" dirty="0"/>
              <a:t>本次调查从</a:t>
            </a:r>
            <a:r>
              <a:rPr lang="en-US" altLang="zh-CN" sz="2000" dirty="0"/>
              <a:t>2020</a:t>
            </a:r>
            <a:r>
              <a:rPr lang="zh-CN" altLang="en-US" sz="2000" dirty="0"/>
              <a:t>年</a:t>
            </a:r>
            <a:r>
              <a:rPr lang="en-US" altLang="zh-CN" sz="2000" dirty="0"/>
              <a:t>9</a:t>
            </a:r>
            <a:r>
              <a:rPr lang="zh-CN" altLang="en-US" sz="2000" dirty="0"/>
              <a:t>月开始在全国展开，通过对调查对象专业的规划、访谈、研究得到此报告。</a:t>
            </a:r>
          </a:p>
          <a:p>
            <a:pPr>
              <a:buClr>
                <a:srgbClr val="03ADEC"/>
              </a:buClr>
              <a:buFont typeface="Wingdings" panose="05000000000000000000" pitchFamily="2" charset="2"/>
              <a:buChar char="l"/>
            </a:pPr>
            <a:r>
              <a:rPr lang="zh-CN" altLang="en-US" sz="2000" b="1" dirty="0"/>
              <a:t>调研对象主要考虑</a:t>
            </a:r>
            <a:r>
              <a:rPr lang="zh-CN" altLang="en-US" sz="2000" dirty="0"/>
              <a:t>：年龄、性别、学历、婚姻状况、工作状况等的合理分布；消费者个人和家庭购买能力的正常分布；并特别考虑电子商务在中国从一线到五线及以下市场的广泛分布和差异化，对数据采样有效部署。</a:t>
            </a:r>
          </a:p>
        </p:txBody>
      </p:sp>
      <p:sp>
        <p:nvSpPr>
          <p:cNvPr id="5" name="椭圆 4">
            <a:extLst>
              <a:ext uri="{FF2B5EF4-FFF2-40B4-BE49-F238E27FC236}">
                <a16:creationId xmlns:a16="http://schemas.microsoft.com/office/drawing/2014/main" id="{81A661B3-43E4-4C88-BBA6-322226E34205}"/>
              </a:ext>
            </a:extLst>
          </p:cNvPr>
          <p:cNvSpPr/>
          <p:nvPr/>
        </p:nvSpPr>
        <p:spPr>
          <a:xfrm>
            <a:off x="-913049" y="5458968"/>
            <a:ext cx="2404872" cy="2404872"/>
          </a:xfrm>
          <a:prstGeom prst="ellipse">
            <a:avLst/>
          </a:prstGeom>
          <a:solidFill>
            <a:srgbClr val="D0F0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42E84F23-FD6D-47F9-8000-437079E2A458}"/>
              </a:ext>
            </a:extLst>
          </p:cNvPr>
          <p:cNvSpPr/>
          <p:nvPr/>
        </p:nvSpPr>
        <p:spPr>
          <a:xfrm>
            <a:off x="713232" y="1240171"/>
            <a:ext cx="11558016" cy="223200"/>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ED9ACB3A-7E59-4C14-88E6-BAC0808532F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464" b="99556" l="8018" r="97882">
                        <a14:foregroundMark x1="20575" y1="8171" x2="20575" y2="8171"/>
                        <a14:foregroundMark x1="26021" y1="4973" x2="26021" y2="4973"/>
                        <a14:foregroundMark x1="33585" y1="3464" x2="33585" y2="3464"/>
                        <a14:foregroundMark x1="91831" y1="20426" x2="91831" y2="20426"/>
                        <a14:foregroundMark x1="97882" y1="21048" x2="97882" y2="21048"/>
                        <a14:foregroundMark x1="65961" y1="91918" x2="65961" y2="91918"/>
                        <a14:foregroundMark x1="66868" y1="96092" x2="66868" y2="96092"/>
                        <a14:foregroundMark x1="69592" y1="97780" x2="69592" y2="97780"/>
                        <a14:foregroundMark x1="23298" y1="97425" x2="23298" y2="97425"/>
                        <a14:foregroundMark x1="18911" y1="99556" x2="18911" y2="99556"/>
                        <a14:foregroundMark x1="8018" y1="18917" x2="8018" y2="18917"/>
                        <a14:foregroundMark x1="15280" y1="22380" x2="15280" y2="22380"/>
                        <a14:foregroundMark x1="10287" y1="18472" x2="10287" y2="18472"/>
                        <a14:foregroundMark x1="13011" y1="12078" x2="13011" y2="12078"/>
                        <a14:foregroundMark x1="21331" y1="13233" x2="21331" y2="13233"/>
                        <a14:foregroundMark x1="23903" y1="18472" x2="23903" y2="18472"/>
                        <a14:foregroundMark x1="25265" y1="14032" x2="25265" y2="14032"/>
                        <a14:foregroundMark x1="25265" y1="11634" x2="25265" y2="11634"/>
                        <a14:foregroundMark x1="27988" y1="4973" x2="27988" y2="4973"/>
                        <a14:foregroundMark x1="23601" y1="4796" x2="23601" y2="4796"/>
                        <a14:foregroundMark x1="25567" y1="4440" x2="25567" y2="4440"/>
                        <a14:foregroundMark x1="30257" y1="5773" x2="30257" y2="5773"/>
                        <a14:foregroundMark x1="23298" y1="5773" x2="23298" y2="5773"/>
                        <a14:foregroundMark x1="23298" y1="8171" x2="23298" y2="8171"/>
                        <a14:foregroundMark x1="21029" y1="25933" x2="21029" y2="25933"/>
                        <a14:foregroundMark x1="21936" y1="23979" x2="21936" y2="23979"/>
                        <a14:foregroundMark x1="73222" y1="27442" x2="73222" y2="27442"/>
                        <a14:foregroundMark x1="70499" y1="22202" x2="70499" y2="22202"/>
                        <a14:foregroundMark x1="63540" y1="22558" x2="63540" y2="22558"/>
                        <a14:foregroundMark x1="53555" y1="28064" x2="53555" y2="28064"/>
                        <a14:foregroundMark x1="55522" y1="28064" x2="55522" y2="28064"/>
                        <a14:foregroundMark x1="69289" y1="28064" x2="69592" y2="27442"/>
                        <a14:foregroundMark x1="69289" y1="24778" x2="69289" y2="24778"/>
                        <a14:foregroundMark x1="63238" y1="24512" x2="63238" y2="24512"/>
                        <a14:foregroundMark x1="59607" y1="24512" x2="59607" y2="24512"/>
                        <a14:foregroundMark x1="55976" y1="20426" x2="55976" y2="20426"/>
                        <a14:foregroundMark x1="55976" y1="19272" x2="55976" y2="19272"/>
                        <a14:foregroundMark x1="46293" y1="20870" x2="46293" y2="20870"/>
                        <a14:foregroundMark x1="50530" y1="23535" x2="50530" y2="23535"/>
                        <a14:foregroundMark x1="50530" y1="27442" x2="50530" y2="27442"/>
                        <a14:foregroundMark x1="52194" y1="31794" x2="52194" y2="31794"/>
                        <a14:foregroundMark x1="90166" y1="28863" x2="90166" y2="28863"/>
                        <a14:foregroundMark x1="85930" y1="28863" x2="85930" y2="28863"/>
                        <a14:foregroundMark x1="79576" y1="28863" x2="79576" y2="28863"/>
                        <a14:foregroundMark x1="87897" y1="28242" x2="87897" y2="28242"/>
                        <a14:foregroundMark x1="90923" y1="23002" x2="90923" y2="24956"/>
                      </a14:backgroundRemoval>
                    </a14:imgEffect>
                  </a14:imgLayer>
                </a14:imgProps>
              </a:ext>
              <a:ext uri="{28A0092B-C50C-407E-A947-70E740481C1C}">
                <a14:useLocalDpi xmlns:a14="http://schemas.microsoft.com/office/drawing/2010/main" val="0"/>
              </a:ext>
            </a:extLst>
          </a:blip>
          <a:stretch>
            <a:fillRect/>
          </a:stretch>
        </p:blipFill>
        <p:spPr>
          <a:xfrm>
            <a:off x="0" y="2962656"/>
            <a:ext cx="2282112" cy="3887532"/>
          </a:xfrm>
          <a:prstGeom prst="rect">
            <a:avLst/>
          </a:prstGeom>
        </p:spPr>
      </p:pic>
      <p:pic>
        <p:nvPicPr>
          <p:cNvPr id="10" name="图片 9">
            <a:extLst>
              <a:ext uri="{FF2B5EF4-FFF2-40B4-BE49-F238E27FC236}">
                <a16:creationId xmlns:a16="http://schemas.microsoft.com/office/drawing/2014/main" id="{32D3C033-7601-4CD5-8A75-A47F4F884E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2987" y="2279165"/>
            <a:ext cx="618836" cy="683491"/>
          </a:xfrm>
          <a:prstGeom prst="rect">
            <a:avLst/>
          </a:prstGeom>
        </p:spPr>
      </p:pic>
      <p:grpSp>
        <p:nvGrpSpPr>
          <p:cNvPr id="11" name="组合 10">
            <a:extLst>
              <a:ext uri="{FF2B5EF4-FFF2-40B4-BE49-F238E27FC236}">
                <a16:creationId xmlns:a16="http://schemas.microsoft.com/office/drawing/2014/main" id="{8980E1EE-88C1-4EB4-82E1-F60D2FBCD662}"/>
              </a:ext>
            </a:extLst>
          </p:cNvPr>
          <p:cNvGrpSpPr/>
          <p:nvPr/>
        </p:nvGrpSpPr>
        <p:grpSpPr>
          <a:xfrm>
            <a:off x="1512142" y="6140848"/>
            <a:ext cx="1121775" cy="128043"/>
            <a:chOff x="5303520" y="4120595"/>
            <a:chExt cx="3191984" cy="544357"/>
          </a:xfrm>
        </p:grpSpPr>
        <p:cxnSp>
          <p:nvCxnSpPr>
            <p:cNvPr id="12" name="直接连接符 11">
              <a:extLst>
                <a:ext uri="{FF2B5EF4-FFF2-40B4-BE49-F238E27FC236}">
                  <a16:creationId xmlns:a16="http://schemas.microsoft.com/office/drawing/2014/main" id="{B6BCAB07-9C1F-44EE-8BED-D4FAB6AF927D}"/>
                </a:ext>
              </a:extLst>
            </p:cNvPr>
            <p:cNvCxnSpPr/>
            <p:nvPr/>
          </p:nvCxnSpPr>
          <p:spPr>
            <a:xfrm flipV="1">
              <a:off x="5303520" y="4121603"/>
              <a:ext cx="539496" cy="5394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B8FD9A80-E85C-4C27-9CEC-43C4C4F0B7B8}"/>
                </a:ext>
              </a:extLst>
            </p:cNvPr>
            <p:cNvCxnSpPr/>
            <p:nvPr/>
          </p:nvCxnSpPr>
          <p:spPr>
            <a:xfrm>
              <a:off x="5830985" y="4121099"/>
              <a:ext cx="540000" cy="5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3CF16380-226E-4D29-8CF6-549A96FE55E5}"/>
                </a:ext>
              </a:extLst>
            </p:cNvPr>
            <p:cNvCxnSpPr/>
            <p:nvPr/>
          </p:nvCxnSpPr>
          <p:spPr>
            <a:xfrm flipV="1">
              <a:off x="6360574" y="4125456"/>
              <a:ext cx="539496" cy="5394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8906ADE5-8D44-439F-81E5-47F49E4DCD53}"/>
                </a:ext>
              </a:extLst>
            </p:cNvPr>
            <p:cNvCxnSpPr/>
            <p:nvPr/>
          </p:nvCxnSpPr>
          <p:spPr>
            <a:xfrm>
              <a:off x="6888039" y="4124952"/>
              <a:ext cx="540000" cy="5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89C041DE-D515-45DC-81B0-8573ACB128B1}"/>
                </a:ext>
              </a:extLst>
            </p:cNvPr>
            <p:cNvCxnSpPr/>
            <p:nvPr/>
          </p:nvCxnSpPr>
          <p:spPr>
            <a:xfrm flipV="1">
              <a:off x="7405597" y="4124915"/>
              <a:ext cx="539496" cy="5394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85C23B0F-F6A2-4F7F-B473-E7613F974B8F}"/>
                </a:ext>
              </a:extLst>
            </p:cNvPr>
            <p:cNvCxnSpPr/>
            <p:nvPr/>
          </p:nvCxnSpPr>
          <p:spPr>
            <a:xfrm>
              <a:off x="7955504" y="4120595"/>
              <a:ext cx="540000" cy="5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31335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A167E2-2DD1-4F73-9755-8B5D05D6C13C}"/>
              </a:ext>
            </a:extLst>
          </p:cNvPr>
          <p:cNvSpPr>
            <a:spLocks noGrp="1"/>
          </p:cNvSpPr>
          <p:nvPr>
            <p:ph type="title"/>
          </p:nvPr>
        </p:nvSpPr>
        <p:spPr/>
        <p:txBody>
          <a:bodyPr/>
          <a:lstStyle/>
          <a:p>
            <a:r>
              <a:rPr lang="zh-CN" altLang="en-US"/>
              <a:t>消费者画像</a:t>
            </a:r>
            <a:r>
              <a:rPr lang="en-US" altLang="zh-CN"/>
              <a:t>- </a:t>
            </a:r>
            <a:r>
              <a:rPr lang="zh-CN" altLang="en-US"/>
              <a:t>性别及年龄等基本要素</a:t>
            </a:r>
          </a:p>
        </p:txBody>
      </p:sp>
      <p:graphicFrame>
        <p:nvGraphicFramePr>
          <p:cNvPr id="4" name="内容占位符 3">
            <a:extLst>
              <a:ext uri="{FF2B5EF4-FFF2-40B4-BE49-F238E27FC236}">
                <a16:creationId xmlns:a16="http://schemas.microsoft.com/office/drawing/2014/main" id="{B0C6CEE4-FAB1-4A51-94AD-C213E86E3B4E}"/>
              </a:ext>
            </a:extLst>
          </p:cNvPr>
          <p:cNvGraphicFramePr>
            <a:graphicFrameLocks noGrp="1"/>
          </p:cNvGraphicFramePr>
          <p:nvPr>
            <p:ph idx="1"/>
            <p:extLst>
              <p:ext uri="{D42A27DB-BD31-4B8C-83A1-F6EECF244321}">
                <p14:modId xmlns:p14="http://schemas.microsoft.com/office/powerpoint/2010/main" val="3982588126"/>
              </p:ext>
            </p:extLst>
          </p:nvPr>
        </p:nvGraphicFramePr>
        <p:xfrm>
          <a:off x="306572" y="1690688"/>
          <a:ext cx="11548731" cy="3317243"/>
        </p:xfrm>
        <a:graphic>
          <a:graphicData uri="http://schemas.openxmlformats.org/drawingml/2006/table">
            <a:tbl>
              <a:tblPr>
                <a:tableStyleId>{5940675A-B579-460E-94D1-54222C63F5DA}</a:tableStyleId>
              </a:tblPr>
              <a:tblGrid>
                <a:gridCol w="688107">
                  <a:extLst>
                    <a:ext uri="{9D8B030D-6E8A-4147-A177-3AD203B41FA5}">
                      <a16:colId xmlns:a16="http://schemas.microsoft.com/office/drawing/2014/main" val="4151457083"/>
                    </a:ext>
                  </a:extLst>
                </a:gridCol>
                <a:gridCol w="688107">
                  <a:extLst>
                    <a:ext uri="{9D8B030D-6E8A-4147-A177-3AD203B41FA5}">
                      <a16:colId xmlns:a16="http://schemas.microsoft.com/office/drawing/2014/main" val="1827438346"/>
                    </a:ext>
                  </a:extLst>
                </a:gridCol>
                <a:gridCol w="688107">
                  <a:extLst>
                    <a:ext uri="{9D8B030D-6E8A-4147-A177-3AD203B41FA5}">
                      <a16:colId xmlns:a16="http://schemas.microsoft.com/office/drawing/2014/main" val="650207161"/>
                    </a:ext>
                  </a:extLst>
                </a:gridCol>
                <a:gridCol w="688107">
                  <a:extLst>
                    <a:ext uri="{9D8B030D-6E8A-4147-A177-3AD203B41FA5}">
                      <a16:colId xmlns:a16="http://schemas.microsoft.com/office/drawing/2014/main" val="1748525156"/>
                    </a:ext>
                  </a:extLst>
                </a:gridCol>
                <a:gridCol w="1605583">
                  <a:extLst>
                    <a:ext uri="{9D8B030D-6E8A-4147-A177-3AD203B41FA5}">
                      <a16:colId xmlns:a16="http://schemas.microsoft.com/office/drawing/2014/main" val="3323946766"/>
                    </a:ext>
                  </a:extLst>
                </a:gridCol>
                <a:gridCol w="688107">
                  <a:extLst>
                    <a:ext uri="{9D8B030D-6E8A-4147-A177-3AD203B41FA5}">
                      <a16:colId xmlns:a16="http://schemas.microsoft.com/office/drawing/2014/main" val="3750368760"/>
                    </a:ext>
                  </a:extLst>
                </a:gridCol>
                <a:gridCol w="1043629">
                  <a:extLst>
                    <a:ext uri="{9D8B030D-6E8A-4147-A177-3AD203B41FA5}">
                      <a16:colId xmlns:a16="http://schemas.microsoft.com/office/drawing/2014/main" val="685443252"/>
                    </a:ext>
                  </a:extLst>
                </a:gridCol>
                <a:gridCol w="688107">
                  <a:extLst>
                    <a:ext uri="{9D8B030D-6E8A-4147-A177-3AD203B41FA5}">
                      <a16:colId xmlns:a16="http://schemas.microsoft.com/office/drawing/2014/main" val="2058217055"/>
                    </a:ext>
                  </a:extLst>
                </a:gridCol>
                <a:gridCol w="2603339">
                  <a:extLst>
                    <a:ext uri="{9D8B030D-6E8A-4147-A177-3AD203B41FA5}">
                      <a16:colId xmlns:a16="http://schemas.microsoft.com/office/drawing/2014/main" val="2624892400"/>
                    </a:ext>
                  </a:extLst>
                </a:gridCol>
                <a:gridCol w="688107">
                  <a:extLst>
                    <a:ext uri="{9D8B030D-6E8A-4147-A177-3AD203B41FA5}">
                      <a16:colId xmlns:a16="http://schemas.microsoft.com/office/drawing/2014/main" val="189143755"/>
                    </a:ext>
                  </a:extLst>
                </a:gridCol>
                <a:gridCol w="688107">
                  <a:extLst>
                    <a:ext uri="{9D8B030D-6E8A-4147-A177-3AD203B41FA5}">
                      <a16:colId xmlns:a16="http://schemas.microsoft.com/office/drawing/2014/main" val="1462688804"/>
                    </a:ext>
                  </a:extLst>
                </a:gridCol>
                <a:gridCol w="791324">
                  <a:extLst>
                    <a:ext uri="{9D8B030D-6E8A-4147-A177-3AD203B41FA5}">
                      <a16:colId xmlns:a16="http://schemas.microsoft.com/office/drawing/2014/main" val="3589637638"/>
                    </a:ext>
                  </a:extLst>
                </a:gridCol>
              </a:tblGrid>
              <a:tr h="208430">
                <a:tc>
                  <a:txBody>
                    <a:bodyPr/>
                    <a:lstStyle/>
                    <a:p>
                      <a:pPr algn="ctr" fontAlgn="ctr"/>
                      <a:r>
                        <a:rPr lang="zh-CN" altLang="en-US" sz="1000" u="none" strike="noStrike">
                          <a:effectLst/>
                        </a:rPr>
                        <a:t>性别</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比例</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年龄</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比例</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婚姻</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比例</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学历</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比例</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职业</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比例</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城市</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比例</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extLst>
                  <a:ext uri="{0D108BD9-81ED-4DB2-BD59-A6C34878D82A}">
                    <a16:rowId xmlns:a16="http://schemas.microsoft.com/office/drawing/2014/main" val="762193225"/>
                  </a:ext>
                </a:extLst>
              </a:tr>
              <a:tr h="208430">
                <a:tc>
                  <a:txBody>
                    <a:bodyPr/>
                    <a:lstStyle/>
                    <a:p>
                      <a:pPr algn="ctr" fontAlgn="ctr"/>
                      <a:r>
                        <a:rPr lang="zh-CN" altLang="en-US" sz="1000" u="none" strike="noStrike">
                          <a:effectLst/>
                        </a:rPr>
                        <a:t>男</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50.25%</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18</a:t>
                      </a:r>
                      <a:r>
                        <a:rPr lang="zh-CN" altLang="en-US" sz="1000" u="none" strike="noStrike">
                          <a:effectLst/>
                        </a:rPr>
                        <a:t>岁</a:t>
                      </a:r>
                      <a:r>
                        <a:rPr lang="en-US" altLang="zh-CN" sz="1000" u="none" strike="noStrike">
                          <a:effectLst/>
                        </a:rPr>
                        <a:t>-30</a:t>
                      </a:r>
                      <a:r>
                        <a:rPr lang="zh-CN" altLang="en-US" sz="1000" u="none" strike="noStrike">
                          <a:effectLst/>
                        </a:rPr>
                        <a:t>岁</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34.98%</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已婚，有</a:t>
                      </a:r>
                      <a:r>
                        <a:rPr lang="en-US" altLang="zh-CN" sz="1000" u="none" strike="noStrike">
                          <a:effectLst/>
                        </a:rPr>
                        <a:t>1</a:t>
                      </a:r>
                      <a:r>
                        <a:rPr lang="zh-CN" altLang="en-US" sz="1000" u="none" strike="noStrike">
                          <a:effectLst/>
                        </a:rPr>
                        <a:t>个小孩</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51.13%</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大学本科</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54.58%</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企业单位的一般办公室职员</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22.29%</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一线</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30.44%</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extLst>
                  <a:ext uri="{0D108BD9-81ED-4DB2-BD59-A6C34878D82A}">
                    <a16:rowId xmlns:a16="http://schemas.microsoft.com/office/drawing/2014/main" val="641289389"/>
                  </a:ext>
                </a:extLst>
              </a:tr>
              <a:tr h="208430">
                <a:tc>
                  <a:txBody>
                    <a:bodyPr/>
                    <a:lstStyle/>
                    <a:p>
                      <a:pPr algn="ctr" fontAlgn="ctr"/>
                      <a:r>
                        <a:rPr lang="zh-CN" altLang="en-US" sz="1000" u="none" strike="noStrike">
                          <a:effectLst/>
                        </a:rPr>
                        <a:t>女</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49.75%</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31</a:t>
                      </a:r>
                      <a:r>
                        <a:rPr lang="zh-CN" altLang="en-US" sz="1000" u="none" strike="noStrike">
                          <a:effectLst/>
                        </a:rPr>
                        <a:t>岁</a:t>
                      </a:r>
                      <a:r>
                        <a:rPr lang="en-US" altLang="zh-CN" sz="1000" u="none" strike="noStrike">
                          <a:effectLst/>
                        </a:rPr>
                        <a:t>-40</a:t>
                      </a:r>
                      <a:r>
                        <a:rPr lang="zh-CN" altLang="en-US" sz="1000" u="none" strike="noStrike">
                          <a:effectLst/>
                        </a:rPr>
                        <a:t>岁</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34.68%</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未婚无对象</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25.91%</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高中</a:t>
                      </a:r>
                      <a:r>
                        <a:rPr lang="en-US" altLang="zh-CN" sz="1000" u="none" strike="noStrike">
                          <a:effectLst/>
                        </a:rPr>
                        <a:t>/</a:t>
                      </a:r>
                      <a:r>
                        <a:rPr lang="zh-CN" altLang="en-US" sz="1000" u="none" strike="noStrike">
                          <a:effectLst/>
                        </a:rPr>
                        <a:t>职高</a:t>
                      </a:r>
                      <a:r>
                        <a:rPr lang="en-US" altLang="zh-CN" sz="1000" u="none" strike="noStrike">
                          <a:effectLst/>
                        </a:rPr>
                        <a:t>/</a:t>
                      </a:r>
                      <a:r>
                        <a:rPr lang="zh-CN" altLang="en-US" sz="1000" u="none" strike="noStrike">
                          <a:effectLst/>
                        </a:rPr>
                        <a:t>中专</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19.80%</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学生</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21.39%</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二线</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30.44%</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extLst>
                  <a:ext uri="{0D108BD9-81ED-4DB2-BD59-A6C34878D82A}">
                    <a16:rowId xmlns:a16="http://schemas.microsoft.com/office/drawing/2014/main" val="888024831"/>
                  </a:ext>
                </a:extLst>
              </a:tr>
              <a:tr h="399223">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41</a:t>
                      </a:r>
                      <a:r>
                        <a:rPr lang="zh-CN" altLang="en-US" sz="1000" u="none" strike="noStrike">
                          <a:effectLst/>
                        </a:rPr>
                        <a:t>岁及以上</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20.10%</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未婚有对象</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9.36%</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大学专科</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17.24%</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企业的中层管理人员</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17.31%</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三线</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19.90%</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extLst>
                  <a:ext uri="{0D108BD9-81ED-4DB2-BD59-A6C34878D82A}">
                    <a16:rowId xmlns:a16="http://schemas.microsoft.com/office/drawing/2014/main" val="3141391824"/>
                  </a:ext>
                </a:extLst>
              </a:tr>
              <a:tr h="208430">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18</a:t>
                      </a:r>
                      <a:r>
                        <a:rPr lang="zh-CN" altLang="en-US" sz="1000" u="none" strike="noStrike">
                          <a:effectLst/>
                        </a:rPr>
                        <a:t>岁以下</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10.24%</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已婚，有</a:t>
                      </a:r>
                      <a:r>
                        <a:rPr lang="en-US" altLang="zh-CN" sz="1000" u="none" strike="noStrike">
                          <a:effectLst/>
                        </a:rPr>
                        <a:t>2</a:t>
                      </a:r>
                      <a:r>
                        <a:rPr lang="zh-CN" altLang="en-US" sz="1000" u="none" strike="noStrike">
                          <a:effectLst/>
                        </a:rPr>
                        <a:t>个及以上小孩</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7.29%</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初中及以下</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4.43%</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兼职人员</a:t>
                      </a:r>
                      <a:r>
                        <a:rPr lang="en-US" altLang="zh-CN" sz="1000" u="none" strike="noStrike">
                          <a:effectLst/>
                        </a:rPr>
                        <a:t>/</a:t>
                      </a:r>
                      <a:r>
                        <a:rPr lang="zh-CN" altLang="en-US" sz="1000" u="none" strike="noStrike">
                          <a:effectLst/>
                        </a:rPr>
                        <a:t>自由职业者</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8.26%</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四线</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9.95%</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extLst>
                  <a:ext uri="{0D108BD9-81ED-4DB2-BD59-A6C34878D82A}">
                    <a16:rowId xmlns:a16="http://schemas.microsoft.com/office/drawing/2014/main" val="3109840294"/>
                  </a:ext>
                </a:extLst>
              </a:tr>
              <a:tr h="208430">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已婚，无小孩</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5.62%</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硕士及以上</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3.95%</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政府或事业单位的一般工作人员</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6.67%</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五线</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9.27%</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extLst>
                  <a:ext uri="{0D108BD9-81ED-4DB2-BD59-A6C34878D82A}">
                    <a16:rowId xmlns:a16="http://schemas.microsoft.com/office/drawing/2014/main" val="3048702040"/>
                  </a:ext>
                </a:extLst>
              </a:tr>
              <a:tr h="208430">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其他</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0.69%</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中高级专业人士</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5.17%</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extLst>
                  <a:ext uri="{0D108BD9-81ED-4DB2-BD59-A6C34878D82A}">
                    <a16:rowId xmlns:a16="http://schemas.microsoft.com/office/drawing/2014/main" val="190227069"/>
                  </a:ext>
                </a:extLst>
              </a:tr>
              <a:tr h="208430">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私营企业主</a:t>
                      </a:r>
                      <a:r>
                        <a:rPr lang="en-US" altLang="zh-CN" sz="1000" u="none" strike="noStrike">
                          <a:effectLst/>
                        </a:rPr>
                        <a:t>/</a:t>
                      </a:r>
                      <a:r>
                        <a:rPr lang="zh-CN" altLang="en-US" sz="1000" u="none" strike="noStrike">
                          <a:effectLst/>
                        </a:rPr>
                        <a:t>企业合伙人或高层管理人员</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4.88%</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extLst>
                  <a:ext uri="{0D108BD9-81ED-4DB2-BD59-A6C34878D82A}">
                    <a16:rowId xmlns:a16="http://schemas.microsoft.com/office/drawing/2014/main" val="1057690701"/>
                  </a:ext>
                </a:extLst>
              </a:tr>
              <a:tr h="208430">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政府或事业单位的中层管理人员</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3.88%</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extLst>
                  <a:ext uri="{0D108BD9-81ED-4DB2-BD59-A6C34878D82A}">
                    <a16:rowId xmlns:a16="http://schemas.microsoft.com/office/drawing/2014/main" val="2442693434"/>
                  </a:ext>
                </a:extLst>
              </a:tr>
              <a:tr h="208430">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工人</a:t>
                      </a:r>
                      <a:r>
                        <a:rPr lang="en-US" altLang="zh-CN" sz="1000" u="none" strike="noStrike">
                          <a:effectLst/>
                        </a:rPr>
                        <a:t>/</a:t>
                      </a:r>
                      <a:r>
                        <a:rPr lang="zh-CN" altLang="en-US" sz="1000" u="none" strike="noStrike">
                          <a:effectLst/>
                        </a:rPr>
                        <a:t>蓝领</a:t>
                      </a:r>
                      <a:r>
                        <a:rPr lang="en-US" altLang="zh-CN" sz="1000" u="none" strike="noStrike">
                          <a:effectLst/>
                        </a:rPr>
                        <a:t>/</a:t>
                      </a:r>
                      <a:r>
                        <a:rPr lang="zh-CN" altLang="en-US" sz="1000" u="none" strike="noStrike">
                          <a:effectLst/>
                        </a:rPr>
                        <a:t>体力劳动者</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3.38%</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extLst>
                  <a:ext uri="{0D108BD9-81ED-4DB2-BD59-A6C34878D82A}">
                    <a16:rowId xmlns:a16="http://schemas.microsoft.com/office/drawing/2014/main" val="3194286019"/>
                  </a:ext>
                </a:extLst>
              </a:tr>
              <a:tr h="208430">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服务行业的蓝领服务人员</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2.79%</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extLst>
                  <a:ext uri="{0D108BD9-81ED-4DB2-BD59-A6C34878D82A}">
                    <a16:rowId xmlns:a16="http://schemas.microsoft.com/office/drawing/2014/main" val="3129071306"/>
                  </a:ext>
                </a:extLst>
              </a:tr>
              <a:tr h="208430">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小商铺</a:t>
                      </a:r>
                      <a:r>
                        <a:rPr lang="en-US" altLang="zh-CN" sz="1000" u="none" strike="noStrike">
                          <a:effectLst/>
                        </a:rPr>
                        <a:t>/</a:t>
                      </a:r>
                      <a:r>
                        <a:rPr lang="zh-CN" altLang="en-US" sz="1000" u="none" strike="noStrike">
                          <a:effectLst/>
                        </a:rPr>
                        <a:t>饭店等的业主</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2.19%</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extLst>
                  <a:ext uri="{0D108BD9-81ED-4DB2-BD59-A6C34878D82A}">
                    <a16:rowId xmlns:a16="http://schemas.microsoft.com/office/drawing/2014/main" val="2614111655"/>
                  </a:ext>
                </a:extLst>
              </a:tr>
              <a:tr h="208430">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退休</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1.00%</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extLst>
                  <a:ext uri="{0D108BD9-81ED-4DB2-BD59-A6C34878D82A}">
                    <a16:rowId xmlns:a16="http://schemas.microsoft.com/office/drawing/2014/main" val="1600072749"/>
                  </a:ext>
                </a:extLst>
              </a:tr>
              <a:tr h="208430">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其他</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1.00%</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extLst>
                  <a:ext uri="{0D108BD9-81ED-4DB2-BD59-A6C34878D82A}">
                    <a16:rowId xmlns:a16="http://schemas.microsoft.com/office/drawing/2014/main" val="612361593"/>
                  </a:ext>
                </a:extLst>
              </a:tr>
              <a:tr h="208430">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zh-CN" altLang="en-US" sz="1000" u="none" strike="noStrike">
                          <a:effectLst/>
                        </a:rPr>
                        <a:t>政府或事业单位的高层管理人员</a:t>
                      </a: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r>
                        <a:rPr lang="en-US" altLang="zh-CN" sz="1000" u="none" strike="noStrike">
                          <a:effectLst/>
                        </a:rPr>
                        <a:t>0.79%</a:t>
                      </a:r>
                      <a:endParaRPr lang="en-US" altLang="zh-CN"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tc>
                  <a:txBody>
                    <a:bodyPr/>
                    <a:lstStyle/>
                    <a:p>
                      <a:pPr algn="ctr" fontAlgn="ctr"/>
                      <a:endParaRPr lang="zh-CN" altLang="en-US" sz="1000" b="0" i="0" u="none" strike="noStrike">
                        <a:solidFill>
                          <a:srgbClr val="000000"/>
                        </a:solidFill>
                        <a:effectLst/>
                        <a:latin typeface="等线" panose="02010600030101010101" pitchFamily="2" charset="-122"/>
                        <a:ea typeface="等线" panose="02010600030101010101" pitchFamily="2" charset="-122"/>
                      </a:endParaRPr>
                    </a:p>
                  </a:txBody>
                  <a:tcPr marL="5221" marR="5221" marT="5221" marB="0" anchor="ctr"/>
                </a:tc>
                <a:extLst>
                  <a:ext uri="{0D108BD9-81ED-4DB2-BD59-A6C34878D82A}">
                    <a16:rowId xmlns:a16="http://schemas.microsoft.com/office/drawing/2014/main" val="1801366441"/>
                  </a:ext>
                </a:extLst>
              </a:tr>
            </a:tbl>
          </a:graphicData>
        </a:graphic>
      </p:graphicFrame>
    </p:spTree>
    <p:extLst>
      <p:ext uri="{BB962C8B-B14F-4D97-AF65-F5344CB8AC3E}">
        <p14:creationId xmlns:p14="http://schemas.microsoft.com/office/powerpoint/2010/main" val="3735999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8660295-F05C-4C00-AAC6-B9D315CDDDD2}"/>
              </a:ext>
            </a:extLst>
          </p:cNvPr>
          <p:cNvSpPr>
            <a:spLocks noGrp="1"/>
          </p:cNvSpPr>
          <p:nvPr>
            <p:ph type="title"/>
          </p:nvPr>
        </p:nvSpPr>
        <p:spPr/>
        <p:txBody>
          <a:bodyPr/>
          <a:lstStyle/>
          <a:p>
            <a:r>
              <a:rPr lang="zh-CN" altLang="en-US"/>
              <a:t>消费者画像</a:t>
            </a:r>
            <a:r>
              <a:rPr lang="en-US" altLang="zh-CN"/>
              <a:t>- </a:t>
            </a:r>
            <a:r>
              <a:rPr lang="zh-CN" altLang="en-US"/>
              <a:t>个人及家庭月收入</a:t>
            </a:r>
          </a:p>
        </p:txBody>
      </p:sp>
      <p:sp>
        <p:nvSpPr>
          <p:cNvPr id="4" name="文本占位符 3">
            <a:extLst>
              <a:ext uri="{FF2B5EF4-FFF2-40B4-BE49-F238E27FC236}">
                <a16:creationId xmlns:a16="http://schemas.microsoft.com/office/drawing/2014/main" id="{5F8C2488-4F4C-44C3-8CEB-1A249A3B9AAC}"/>
              </a:ext>
            </a:extLst>
          </p:cNvPr>
          <p:cNvSpPr>
            <a:spLocks noGrp="1"/>
          </p:cNvSpPr>
          <p:nvPr>
            <p:ph type="body" idx="1"/>
          </p:nvPr>
        </p:nvSpPr>
        <p:spPr/>
        <p:txBody>
          <a:bodyPr>
            <a:normAutofit fontScale="55000" lnSpcReduction="20000"/>
          </a:bodyPr>
          <a:lstStyle/>
          <a:p>
            <a:r>
              <a:rPr lang="zh-CN" altLang="en-US"/>
              <a:t>消费者月收入结构中</a:t>
            </a:r>
            <a:r>
              <a:rPr lang="en-US" altLang="zh-CN"/>
              <a:t>5000-8000</a:t>
            </a:r>
            <a:r>
              <a:rPr lang="zh-CN" altLang="en-US"/>
              <a:t>元占比最高，达</a:t>
            </a:r>
            <a:r>
              <a:rPr lang="en-US" altLang="zh-CN"/>
              <a:t>23.45%</a:t>
            </a:r>
            <a:r>
              <a:rPr lang="zh-CN" altLang="en-US"/>
              <a:t>，个人可支配月收入居于中位水平。</a:t>
            </a:r>
          </a:p>
        </p:txBody>
      </p:sp>
      <p:graphicFrame>
        <p:nvGraphicFramePr>
          <p:cNvPr id="8" name="内容占位符 7">
            <a:extLst>
              <a:ext uri="{FF2B5EF4-FFF2-40B4-BE49-F238E27FC236}">
                <a16:creationId xmlns:a16="http://schemas.microsoft.com/office/drawing/2014/main" id="{A50E389B-A217-4733-923F-2B9059F1CEF0}"/>
              </a:ext>
            </a:extLst>
          </p:cNvPr>
          <p:cNvGraphicFramePr>
            <a:graphicFrameLocks noGrp="1"/>
          </p:cNvGraphicFramePr>
          <p:nvPr>
            <p:ph sz="half" idx="2"/>
            <p:extLst>
              <p:ext uri="{D42A27DB-BD31-4B8C-83A1-F6EECF244321}">
                <p14:modId xmlns:p14="http://schemas.microsoft.com/office/powerpoint/2010/main" val="630409457"/>
              </p:ext>
            </p:extLst>
          </p:nvPr>
        </p:nvGraphicFramePr>
        <p:xfrm>
          <a:off x="949565" y="3006726"/>
          <a:ext cx="2641600" cy="2362200"/>
        </p:xfrm>
        <a:graphic>
          <a:graphicData uri="http://schemas.openxmlformats.org/drawingml/2006/table">
            <a:tbl>
              <a:tblPr>
                <a:tableStyleId>{5C22544A-7EE6-4342-B048-85BDC9FD1C3A}</a:tableStyleId>
              </a:tblPr>
              <a:tblGrid>
                <a:gridCol w="1181100">
                  <a:extLst>
                    <a:ext uri="{9D8B030D-6E8A-4147-A177-3AD203B41FA5}">
                      <a16:colId xmlns:a16="http://schemas.microsoft.com/office/drawing/2014/main" val="2479702196"/>
                    </a:ext>
                  </a:extLst>
                </a:gridCol>
                <a:gridCol w="1460500">
                  <a:extLst>
                    <a:ext uri="{9D8B030D-6E8A-4147-A177-3AD203B41FA5}">
                      <a16:colId xmlns:a16="http://schemas.microsoft.com/office/drawing/2014/main" val="2971995346"/>
                    </a:ext>
                  </a:extLst>
                </a:gridCol>
              </a:tblGrid>
              <a:tr h="196850">
                <a:tc>
                  <a:txBody>
                    <a:bodyPr/>
                    <a:lstStyle/>
                    <a:p>
                      <a:pPr algn="l" fontAlgn="ctr"/>
                      <a:r>
                        <a:rPr lang="zh-CN" altLang="en-US" sz="1200" u="none" strike="noStrike">
                          <a:effectLst/>
                        </a:rPr>
                        <a:t>个人月收入</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l" fontAlgn="ctr"/>
                      <a:r>
                        <a:rPr lang="zh-CN" altLang="en-US" sz="1200" u="none" strike="noStrike">
                          <a:effectLst/>
                        </a:rPr>
                        <a:t>比例</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531382743"/>
                  </a:ext>
                </a:extLst>
              </a:tr>
              <a:tr h="196850">
                <a:tc>
                  <a:txBody>
                    <a:bodyPr/>
                    <a:lstStyle/>
                    <a:p>
                      <a:pPr algn="l" fontAlgn="ctr"/>
                      <a:r>
                        <a:rPr lang="en-US" altLang="zh-CN" sz="1200" u="none" strike="noStrike">
                          <a:effectLst/>
                        </a:rPr>
                        <a:t>5001-8000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23.45%</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19782462"/>
                  </a:ext>
                </a:extLst>
              </a:tr>
              <a:tr h="196850">
                <a:tc>
                  <a:txBody>
                    <a:bodyPr/>
                    <a:lstStyle/>
                    <a:p>
                      <a:pPr algn="l" fontAlgn="ctr"/>
                      <a:r>
                        <a:rPr lang="en-US" altLang="zh-CN" sz="1200" u="none" strike="noStrike">
                          <a:effectLst/>
                        </a:rPr>
                        <a:t>8001-10000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15.27%</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042261752"/>
                  </a:ext>
                </a:extLst>
              </a:tr>
              <a:tr h="196850">
                <a:tc>
                  <a:txBody>
                    <a:bodyPr/>
                    <a:lstStyle/>
                    <a:p>
                      <a:pPr algn="l" fontAlgn="ctr"/>
                      <a:r>
                        <a:rPr lang="zh-CN" altLang="en-US" sz="1200" u="none" strike="noStrike">
                          <a:effectLst/>
                        </a:rPr>
                        <a:t>无收入</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14.58%</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377052490"/>
                  </a:ext>
                </a:extLst>
              </a:tr>
              <a:tr h="196850">
                <a:tc>
                  <a:txBody>
                    <a:bodyPr/>
                    <a:lstStyle/>
                    <a:p>
                      <a:pPr algn="l" fontAlgn="ctr"/>
                      <a:r>
                        <a:rPr lang="en-US" altLang="zh-CN" sz="1200" u="none" strike="noStrike">
                          <a:effectLst/>
                        </a:rPr>
                        <a:t>3001-5000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13.79%</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646330413"/>
                  </a:ext>
                </a:extLst>
              </a:tr>
              <a:tr h="196850">
                <a:tc>
                  <a:txBody>
                    <a:bodyPr/>
                    <a:lstStyle/>
                    <a:p>
                      <a:pPr algn="l" fontAlgn="ctr"/>
                      <a:r>
                        <a:rPr lang="en-US" altLang="zh-CN" sz="1200" u="none" strike="noStrike">
                          <a:effectLst/>
                        </a:rPr>
                        <a:t>3000</a:t>
                      </a:r>
                      <a:r>
                        <a:rPr lang="zh-CN" altLang="en-US" sz="1200" u="none" strike="noStrike">
                          <a:effectLst/>
                        </a:rPr>
                        <a:t>元及以下</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11.03%</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717827083"/>
                  </a:ext>
                </a:extLst>
              </a:tr>
              <a:tr h="196850">
                <a:tc>
                  <a:txBody>
                    <a:bodyPr/>
                    <a:lstStyle/>
                    <a:p>
                      <a:pPr algn="l" fontAlgn="ctr"/>
                      <a:r>
                        <a:rPr lang="en-US" altLang="zh-CN" sz="1200" u="none" strike="noStrike">
                          <a:effectLst/>
                        </a:rPr>
                        <a:t>10001-12000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6.90%</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166425905"/>
                  </a:ext>
                </a:extLst>
              </a:tr>
              <a:tr h="196850">
                <a:tc>
                  <a:txBody>
                    <a:bodyPr/>
                    <a:lstStyle/>
                    <a:p>
                      <a:pPr algn="l" fontAlgn="ctr"/>
                      <a:r>
                        <a:rPr lang="en-US" altLang="zh-CN" sz="1200" u="none" strike="noStrike">
                          <a:effectLst/>
                        </a:rPr>
                        <a:t>12001-15000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5.71%</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3374949284"/>
                  </a:ext>
                </a:extLst>
              </a:tr>
              <a:tr h="196850">
                <a:tc>
                  <a:txBody>
                    <a:bodyPr/>
                    <a:lstStyle/>
                    <a:p>
                      <a:pPr algn="l" fontAlgn="ctr"/>
                      <a:r>
                        <a:rPr lang="en-US" altLang="zh-CN" sz="1200" u="none" strike="noStrike">
                          <a:effectLst/>
                        </a:rPr>
                        <a:t>15001-20000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4.73%</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611823903"/>
                  </a:ext>
                </a:extLst>
              </a:tr>
              <a:tr h="196850">
                <a:tc>
                  <a:txBody>
                    <a:bodyPr/>
                    <a:lstStyle/>
                    <a:p>
                      <a:pPr algn="l" fontAlgn="ctr"/>
                      <a:r>
                        <a:rPr lang="en-US" altLang="zh-CN" sz="1200" u="none" strike="noStrike">
                          <a:effectLst/>
                        </a:rPr>
                        <a:t>20001-25000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2.17%</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4020840852"/>
                  </a:ext>
                </a:extLst>
              </a:tr>
              <a:tr h="196850">
                <a:tc>
                  <a:txBody>
                    <a:bodyPr/>
                    <a:lstStyle/>
                    <a:p>
                      <a:pPr algn="l" fontAlgn="ctr"/>
                      <a:r>
                        <a:rPr lang="en-US" altLang="zh-CN" sz="1200" u="none" strike="noStrike">
                          <a:effectLst/>
                        </a:rPr>
                        <a:t>30000</a:t>
                      </a:r>
                      <a:r>
                        <a:rPr lang="zh-CN" altLang="en-US" sz="1200" u="none" strike="noStrike">
                          <a:effectLst/>
                        </a:rPr>
                        <a:t>元及以上</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1.28%</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829457843"/>
                  </a:ext>
                </a:extLst>
              </a:tr>
              <a:tr h="196850">
                <a:tc>
                  <a:txBody>
                    <a:bodyPr/>
                    <a:lstStyle/>
                    <a:p>
                      <a:pPr algn="l" fontAlgn="ctr"/>
                      <a:r>
                        <a:rPr lang="en-US" altLang="zh-CN" sz="1200" u="none" strike="noStrike">
                          <a:effectLst/>
                        </a:rPr>
                        <a:t>25001-30000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1.08%</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059554765"/>
                  </a:ext>
                </a:extLst>
              </a:tr>
            </a:tbl>
          </a:graphicData>
        </a:graphic>
      </p:graphicFrame>
      <p:sp>
        <p:nvSpPr>
          <p:cNvPr id="6" name="文本占位符 5">
            <a:extLst>
              <a:ext uri="{FF2B5EF4-FFF2-40B4-BE49-F238E27FC236}">
                <a16:creationId xmlns:a16="http://schemas.microsoft.com/office/drawing/2014/main" id="{23F21243-5A3F-47FD-B713-58B687AEF98D}"/>
              </a:ext>
            </a:extLst>
          </p:cNvPr>
          <p:cNvSpPr>
            <a:spLocks noGrp="1"/>
          </p:cNvSpPr>
          <p:nvPr>
            <p:ph type="body" sz="quarter" idx="3"/>
          </p:nvPr>
        </p:nvSpPr>
        <p:spPr/>
        <p:txBody>
          <a:bodyPr>
            <a:normAutofit fontScale="55000" lnSpcReduction="20000"/>
          </a:bodyPr>
          <a:lstStyle/>
          <a:p>
            <a:r>
              <a:rPr lang="zh-CN" altLang="en-US"/>
              <a:t>家庭月收入结构中</a:t>
            </a:r>
            <a:r>
              <a:rPr lang="en-US" altLang="zh-CN"/>
              <a:t>15000-20000</a:t>
            </a:r>
            <a:r>
              <a:rPr lang="zh-CN" altLang="en-US"/>
              <a:t>元的占比最高，达</a:t>
            </a:r>
            <a:r>
              <a:rPr lang="en-US" altLang="zh-CN"/>
              <a:t>16.45%</a:t>
            </a:r>
            <a:r>
              <a:rPr lang="zh-CN" altLang="en-US"/>
              <a:t>，家庭</a:t>
            </a:r>
          </a:p>
          <a:p>
            <a:r>
              <a:rPr lang="zh-CN" altLang="en-US"/>
              <a:t>可支配月收入居于中高位水平，家庭整体消费水平有一定实力。</a:t>
            </a:r>
          </a:p>
        </p:txBody>
      </p:sp>
      <p:graphicFrame>
        <p:nvGraphicFramePr>
          <p:cNvPr id="9" name="内容占位符 8">
            <a:extLst>
              <a:ext uri="{FF2B5EF4-FFF2-40B4-BE49-F238E27FC236}">
                <a16:creationId xmlns:a16="http://schemas.microsoft.com/office/drawing/2014/main" id="{75F3217F-97D2-48D8-A6C5-2F902B66D815}"/>
              </a:ext>
            </a:extLst>
          </p:cNvPr>
          <p:cNvGraphicFramePr>
            <a:graphicFrameLocks noGrp="1"/>
          </p:cNvGraphicFramePr>
          <p:nvPr>
            <p:ph sz="quarter" idx="4"/>
            <p:extLst>
              <p:ext uri="{D42A27DB-BD31-4B8C-83A1-F6EECF244321}">
                <p14:modId xmlns:p14="http://schemas.microsoft.com/office/powerpoint/2010/main" val="3548725142"/>
              </p:ext>
            </p:extLst>
          </p:nvPr>
        </p:nvGraphicFramePr>
        <p:xfrm>
          <a:off x="6322736" y="2832101"/>
          <a:ext cx="2819400" cy="3041650"/>
        </p:xfrm>
        <a:graphic>
          <a:graphicData uri="http://schemas.openxmlformats.org/drawingml/2006/table">
            <a:tbl>
              <a:tblPr>
                <a:tableStyleId>{5C22544A-7EE6-4342-B048-85BDC9FD1C3A}</a:tableStyleId>
              </a:tblPr>
              <a:tblGrid>
                <a:gridCol w="1041400">
                  <a:extLst>
                    <a:ext uri="{9D8B030D-6E8A-4147-A177-3AD203B41FA5}">
                      <a16:colId xmlns:a16="http://schemas.microsoft.com/office/drawing/2014/main" val="2424291083"/>
                    </a:ext>
                  </a:extLst>
                </a:gridCol>
                <a:gridCol w="1778000">
                  <a:extLst>
                    <a:ext uri="{9D8B030D-6E8A-4147-A177-3AD203B41FA5}">
                      <a16:colId xmlns:a16="http://schemas.microsoft.com/office/drawing/2014/main" val="210337305"/>
                    </a:ext>
                  </a:extLst>
                </a:gridCol>
              </a:tblGrid>
              <a:tr h="196850">
                <a:tc>
                  <a:txBody>
                    <a:bodyPr/>
                    <a:lstStyle/>
                    <a:p>
                      <a:pPr algn="l" fontAlgn="ctr"/>
                      <a:r>
                        <a:rPr lang="zh-CN" altLang="en-US" sz="1200" u="none" strike="noStrike">
                          <a:effectLst/>
                        </a:rPr>
                        <a:t>家庭月收入</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l" fontAlgn="ctr"/>
                      <a:r>
                        <a:rPr lang="zh-CN" altLang="en-US" sz="1200" u="none" strike="noStrike">
                          <a:effectLst/>
                        </a:rPr>
                        <a:t>比例</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3678223782"/>
                  </a:ext>
                </a:extLst>
              </a:tr>
              <a:tr h="196850">
                <a:tc>
                  <a:txBody>
                    <a:bodyPr/>
                    <a:lstStyle/>
                    <a:p>
                      <a:pPr algn="l" fontAlgn="ctr"/>
                      <a:r>
                        <a:rPr lang="en-US" altLang="zh-CN" sz="1200" u="none" strike="noStrike">
                          <a:effectLst/>
                        </a:rPr>
                        <a:t>15001-20000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16.45%</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62822925"/>
                  </a:ext>
                </a:extLst>
              </a:tr>
              <a:tr h="196850">
                <a:tc>
                  <a:txBody>
                    <a:bodyPr/>
                    <a:lstStyle/>
                    <a:p>
                      <a:pPr algn="l" fontAlgn="ctr"/>
                      <a:r>
                        <a:rPr lang="en-US" altLang="zh-CN" sz="1200" u="none" strike="noStrike">
                          <a:effectLst/>
                        </a:rPr>
                        <a:t>12001-15000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15.67%</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3747959122"/>
                  </a:ext>
                </a:extLst>
              </a:tr>
              <a:tr h="196850">
                <a:tc>
                  <a:txBody>
                    <a:bodyPr/>
                    <a:lstStyle/>
                    <a:p>
                      <a:pPr algn="l" fontAlgn="ctr"/>
                      <a:r>
                        <a:rPr lang="en-US" altLang="zh-CN" sz="1200" u="none" strike="noStrike">
                          <a:effectLst/>
                        </a:rPr>
                        <a:t>10001-12000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13.69%</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638342466"/>
                  </a:ext>
                </a:extLst>
              </a:tr>
              <a:tr h="196850">
                <a:tc>
                  <a:txBody>
                    <a:bodyPr/>
                    <a:lstStyle/>
                    <a:p>
                      <a:pPr algn="l" fontAlgn="ctr"/>
                      <a:r>
                        <a:rPr lang="en-US" altLang="zh-CN" sz="1200" u="none" strike="noStrike">
                          <a:effectLst/>
                        </a:rPr>
                        <a:t>20001-25000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11.43%</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770047932"/>
                  </a:ext>
                </a:extLst>
              </a:tr>
              <a:tr h="196850">
                <a:tc>
                  <a:txBody>
                    <a:bodyPr/>
                    <a:lstStyle/>
                    <a:p>
                      <a:pPr algn="l" fontAlgn="ctr"/>
                      <a:r>
                        <a:rPr lang="en-US" altLang="zh-CN" sz="1200" u="none" strike="noStrike">
                          <a:effectLst/>
                        </a:rPr>
                        <a:t>5001-8000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9.46%</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897315916"/>
                  </a:ext>
                </a:extLst>
              </a:tr>
              <a:tr h="196850">
                <a:tc>
                  <a:txBody>
                    <a:bodyPr/>
                    <a:lstStyle/>
                    <a:p>
                      <a:pPr algn="l" fontAlgn="ctr"/>
                      <a:r>
                        <a:rPr lang="en-US" altLang="zh-CN" sz="1200" u="none" strike="noStrike">
                          <a:effectLst/>
                        </a:rPr>
                        <a:t>8001-10000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9.46%</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440372338"/>
                  </a:ext>
                </a:extLst>
              </a:tr>
              <a:tr h="196850">
                <a:tc>
                  <a:txBody>
                    <a:bodyPr/>
                    <a:lstStyle/>
                    <a:p>
                      <a:pPr algn="l" fontAlgn="ctr"/>
                      <a:r>
                        <a:rPr lang="en-US" altLang="zh-CN" sz="1200" u="none" strike="noStrike">
                          <a:effectLst/>
                        </a:rPr>
                        <a:t>30000</a:t>
                      </a:r>
                      <a:r>
                        <a:rPr lang="zh-CN" altLang="en-US" sz="1200" u="none" strike="noStrike">
                          <a:effectLst/>
                        </a:rPr>
                        <a:t>元及以上</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7.78%</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224681550"/>
                  </a:ext>
                </a:extLst>
              </a:tr>
              <a:tr h="196850">
                <a:tc>
                  <a:txBody>
                    <a:bodyPr/>
                    <a:lstStyle/>
                    <a:p>
                      <a:pPr algn="l" fontAlgn="ctr"/>
                      <a:r>
                        <a:rPr lang="en-US" altLang="zh-CN" sz="1200" u="none" strike="noStrike">
                          <a:effectLst/>
                        </a:rPr>
                        <a:t>25001-30000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7.68%</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41644973"/>
                  </a:ext>
                </a:extLst>
              </a:tr>
              <a:tr h="196850">
                <a:tc>
                  <a:txBody>
                    <a:bodyPr/>
                    <a:lstStyle/>
                    <a:p>
                      <a:pPr algn="l" fontAlgn="ctr"/>
                      <a:r>
                        <a:rPr lang="en-US" altLang="zh-CN" sz="1200" u="none" strike="noStrike">
                          <a:effectLst/>
                        </a:rPr>
                        <a:t>3001-5000</a:t>
                      </a:r>
                      <a:r>
                        <a:rPr lang="zh-CN" altLang="en-US" sz="1200" u="none" strike="noStrike">
                          <a:effectLst/>
                        </a:rPr>
                        <a:t>元</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5.02%</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587077784"/>
                  </a:ext>
                </a:extLst>
              </a:tr>
              <a:tr h="196850">
                <a:tc>
                  <a:txBody>
                    <a:bodyPr/>
                    <a:lstStyle/>
                    <a:p>
                      <a:pPr algn="l" fontAlgn="ctr"/>
                      <a:r>
                        <a:rPr lang="en-US" altLang="zh-CN" sz="1200" u="none" strike="noStrike">
                          <a:effectLst/>
                        </a:rPr>
                        <a:t>3000</a:t>
                      </a:r>
                      <a:r>
                        <a:rPr lang="zh-CN" altLang="en-US" sz="1200" u="none" strike="noStrike">
                          <a:effectLst/>
                        </a:rPr>
                        <a:t>元及以下</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3.35%</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918281280"/>
                  </a:ext>
                </a:extLst>
              </a:tr>
            </a:tbl>
          </a:graphicData>
        </a:graphic>
      </p:graphicFrame>
    </p:spTree>
    <p:extLst>
      <p:ext uri="{BB962C8B-B14F-4D97-AF65-F5344CB8AC3E}">
        <p14:creationId xmlns:p14="http://schemas.microsoft.com/office/powerpoint/2010/main" val="4281623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a:extLst>
              <a:ext uri="{FF2B5EF4-FFF2-40B4-BE49-F238E27FC236}">
                <a16:creationId xmlns:a16="http://schemas.microsoft.com/office/drawing/2014/main" id="{45C43677-31AC-4813-A595-3FF9D56670A7}"/>
              </a:ext>
            </a:extLst>
          </p:cNvPr>
          <p:cNvSpPr/>
          <p:nvPr/>
        </p:nvSpPr>
        <p:spPr>
          <a:xfrm>
            <a:off x="9043416" y="813816"/>
            <a:ext cx="1435608" cy="1392750"/>
          </a:xfrm>
          <a:prstGeom prst="ellipse">
            <a:avLst/>
          </a:prstGeom>
          <a:noFill/>
          <a:ln w="1905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3">
            <a:extLst>
              <a:ext uri="{FF2B5EF4-FFF2-40B4-BE49-F238E27FC236}">
                <a16:creationId xmlns:a16="http://schemas.microsoft.com/office/drawing/2014/main" id="{A710E1D4-23FD-4A6A-B0B1-B577CB650472}"/>
              </a:ext>
            </a:extLst>
          </p:cNvPr>
          <p:cNvSpPr>
            <a:spLocks noGrp="1"/>
          </p:cNvSpPr>
          <p:nvPr>
            <p:ph type="title"/>
          </p:nvPr>
        </p:nvSpPr>
        <p:spPr>
          <a:xfrm>
            <a:off x="3978655" y="1127886"/>
            <a:ext cx="7121237" cy="1662258"/>
          </a:xfrm>
        </p:spPr>
        <p:txBody>
          <a:bodyPr>
            <a:normAutofit fontScale="90000"/>
          </a:bodyPr>
          <a:lstStyle/>
          <a:p>
            <a:r>
              <a:rPr lang="en-US" altLang="zh-CN" b="1" dirty="0">
                <a:solidFill>
                  <a:srgbClr val="03ADEC"/>
                </a:solidFill>
                <a:latin typeface="微软雅黑" panose="020B0503020204020204" pitchFamily="34" charset="-122"/>
                <a:ea typeface="微软雅黑" panose="020B0503020204020204" pitchFamily="34" charset="-122"/>
              </a:rPr>
              <a:t>2020</a:t>
            </a:r>
            <a:r>
              <a:rPr lang="zh-CN" altLang="en-US" b="1" dirty="0">
                <a:solidFill>
                  <a:srgbClr val="03ADEC"/>
                </a:solidFill>
                <a:latin typeface="微软雅黑" panose="020B0503020204020204" pitchFamily="34" charset="-122"/>
                <a:ea typeface="微软雅黑" panose="020B0503020204020204" pitchFamily="34" charset="-122"/>
              </a:rPr>
              <a:t>中国社交电商消费者购物行为研究</a:t>
            </a:r>
          </a:p>
        </p:txBody>
      </p:sp>
      <p:sp>
        <p:nvSpPr>
          <p:cNvPr id="3" name="椭圆 2">
            <a:extLst>
              <a:ext uri="{FF2B5EF4-FFF2-40B4-BE49-F238E27FC236}">
                <a16:creationId xmlns:a16="http://schemas.microsoft.com/office/drawing/2014/main" id="{2C399C2C-FF11-4D62-A4EF-D21FD922AD59}"/>
              </a:ext>
            </a:extLst>
          </p:cNvPr>
          <p:cNvSpPr/>
          <p:nvPr/>
        </p:nvSpPr>
        <p:spPr>
          <a:xfrm>
            <a:off x="-3552304" y="-198529"/>
            <a:ext cx="5785889" cy="7255057"/>
          </a:xfrm>
          <a:prstGeom prst="ellipse">
            <a:avLst/>
          </a:prstGeom>
          <a:solidFill>
            <a:srgbClr val="D0F0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a:extLst>
              <a:ext uri="{FF2B5EF4-FFF2-40B4-BE49-F238E27FC236}">
                <a16:creationId xmlns:a16="http://schemas.microsoft.com/office/drawing/2014/main" id="{09414C22-7807-4F07-B0ED-8A2E6CBC931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90" b="99591" l="1460" r="96455">
                        <a14:foregroundMark x1="19917" y1="10899" x2="19917" y2="10899"/>
                        <a14:foregroundMark x1="21272" y1="13896" x2="21272" y2="13896"/>
                        <a14:foregroundMark x1="12200" y1="7629" x2="12200" y2="7629"/>
                        <a14:foregroundMark x1="5735" y1="5858" x2="5735" y2="5858"/>
                        <a14:foregroundMark x1="8759" y1="1090" x2="8759" y2="1090"/>
                        <a14:foregroundMark x1="1460" y1="21390" x2="1460" y2="21390"/>
                        <a14:foregroundMark x1="8238" y1="93597" x2="8238" y2="93597"/>
                        <a14:foregroundMark x1="37956" y1="96866" x2="37956" y2="96866"/>
                        <a14:foregroundMark x1="5318" y1="98093" x2="5318" y2="98093"/>
                        <a14:foregroundMark x1="89572" y1="44278" x2="89572" y2="44278"/>
                        <a14:foregroundMark x1="96455" y1="38420" x2="96455" y2="38420"/>
                        <a14:foregroundMark x1="53910" y1="97684" x2="53910" y2="97684"/>
                        <a14:foregroundMark x1="40250" y1="98910" x2="40250" y2="98910"/>
                        <a14:foregroundMark x1="78415" y1="98093" x2="78415" y2="98093"/>
                        <a14:foregroundMark x1="2815" y1="99591" x2="2815" y2="99591"/>
                      </a14:backgroundRemoval>
                    </a14:imgEffect>
                  </a14:imgLayer>
                </a14:imgProps>
              </a:ext>
              <a:ext uri="{28A0092B-C50C-407E-A947-70E740481C1C}">
                <a14:useLocalDpi xmlns:a14="http://schemas.microsoft.com/office/drawing/2010/main" val="0"/>
              </a:ext>
            </a:extLst>
          </a:blip>
          <a:stretch>
            <a:fillRect/>
          </a:stretch>
        </p:blipFill>
        <p:spPr>
          <a:xfrm>
            <a:off x="844550" y="2458337"/>
            <a:ext cx="4004153" cy="3064701"/>
          </a:xfrm>
          <a:prstGeom prst="rect">
            <a:avLst/>
          </a:prstGeom>
        </p:spPr>
      </p:pic>
      <p:sp>
        <p:nvSpPr>
          <p:cNvPr id="9" name="矩形 8">
            <a:extLst>
              <a:ext uri="{FF2B5EF4-FFF2-40B4-BE49-F238E27FC236}">
                <a16:creationId xmlns:a16="http://schemas.microsoft.com/office/drawing/2014/main" id="{0211A4ED-EB19-4B60-A501-8EE14A24DBC4}"/>
              </a:ext>
            </a:extLst>
          </p:cNvPr>
          <p:cNvSpPr/>
          <p:nvPr/>
        </p:nvSpPr>
        <p:spPr>
          <a:xfrm>
            <a:off x="0" y="5439911"/>
            <a:ext cx="7333488" cy="700510"/>
          </a:xfrm>
          <a:prstGeom prst="rect">
            <a:avLst/>
          </a:prstGeom>
          <a:gradFill>
            <a:gsLst>
              <a:gs pos="0">
                <a:srgbClr val="BDBDBD"/>
              </a:gs>
              <a:gs pos="100000">
                <a:schemeClr val="bg1"/>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extLst>
              <a:ext uri="{FF2B5EF4-FFF2-40B4-BE49-F238E27FC236}">
                <a16:creationId xmlns:a16="http://schemas.microsoft.com/office/drawing/2014/main" id="{2C50499B-3BC3-4C13-960E-6AFFF11DD3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7516" y="3348811"/>
            <a:ext cx="1845284" cy="2431008"/>
          </a:xfrm>
          <a:prstGeom prst="rect">
            <a:avLst/>
          </a:prstGeom>
        </p:spPr>
      </p:pic>
      <p:grpSp>
        <p:nvGrpSpPr>
          <p:cNvPr id="23" name="组合 22">
            <a:extLst>
              <a:ext uri="{FF2B5EF4-FFF2-40B4-BE49-F238E27FC236}">
                <a16:creationId xmlns:a16="http://schemas.microsoft.com/office/drawing/2014/main" id="{B898FAB8-8EA3-43A3-A419-95A88D62ACA0}"/>
              </a:ext>
            </a:extLst>
          </p:cNvPr>
          <p:cNvGrpSpPr/>
          <p:nvPr/>
        </p:nvGrpSpPr>
        <p:grpSpPr>
          <a:xfrm>
            <a:off x="356670" y="986738"/>
            <a:ext cx="1356306" cy="141148"/>
            <a:chOff x="4764078" y="4120595"/>
            <a:chExt cx="3731426" cy="544357"/>
          </a:xfrm>
        </p:grpSpPr>
        <p:cxnSp>
          <p:nvCxnSpPr>
            <p:cNvPr id="14" name="直接连接符 13">
              <a:extLst>
                <a:ext uri="{FF2B5EF4-FFF2-40B4-BE49-F238E27FC236}">
                  <a16:creationId xmlns:a16="http://schemas.microsoft.com/office/drawing/2014/main" id="{70298127-C3E9-4310-AB04-DF63DAE5A684}"/>
                </a:ext>
              </a:extLst>
            </p:cNvPr>
            <p:cNvCxnSpPr/>
            <p:nvPr/>
          </p:nvCxnSpPr>
          <p:spPr>
            <a:xfrm flipV="1">
              <a:off x="5303520" y="4121603"/>
              <a:ext cx="539496" cy="5394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35F4CB1E-33F2-4AAF-A9B1-6AE3794DE168}"/>
                </a:ext>
              </a:extLst>
            </p:cNvPr>
            <p:cNvCxnSpPr/>
            <p:nvPr/>
          </p:nvCxnSpPr>
          <p:spPr>
            <a:xfrm>
              <a:off x="5830985" y="4121099"/>
              <a:ext cx="540000" cy="5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8354B2AB-F8B7-4D58-A277-93F8A0D79658}"/>
                </a:ext>
              </a:extLst>
            </p:cNvPr>
            <p:cNvCxnSpPr/>
            <p:nvPr/>
          </p:nvCxnSpPr>
          <p:spPr>
            <a:xfrm flipV="1">
              <a:off x="6360574" y="4125456"/>
              <a:ext cx="539496" cy="5394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FD72F3D1-88BA-4724-AD5D-BE805031DE03}"/>
                </a:ext>
              </a:extLst>
            </p:cNvPr>
            <p:cNvCxnSpPr/>
            <p:nvPr/>
          </p:nvCxnSpPr>
          <p:spPr>
            <a:xfrm>
              <a:off x="6888039" y="4124952"/>
              <a:ext cx="540000" cy="5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96385352-F633-4993-BC7B-C8898D638649}"/>
                </a:ext>
              </a:extLst>
            </p:cNvPr>
            <p:cNvCxnSpPr/>
            <p:nvPr/>
          </p:nvCxnSpPr>
          <p:spPr>
            <a:xfrm flipV="1">
              <a:off x="7405597" y="4124915"/>
              <a:ext cx="539496" cy="5394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51E06525-388A-4EE2-AF1D-8B600BC7ED95}"/>
                </a:ext>
              </a:extLst>
            </p:cNvPr>
            <p:cNvCxnSpPr/>
            <p:nvPr/>
          </p:nvCxnSpPr>
          <p:spPr>
            <a:xfrm>
              <a:off x="7955504" y="4120595"/>
              <a:ext cx="540000" cy="5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88FE2DDF-10E5-4421-B429-25D58E0F7589}"/>
                </a:ext>
              </a:extLst>
            </p:cNvPr>
            <p:cNvCxnSpPr/>
            <p:nvPr/>
          </p:nvCxnSpPr>
          <p:spPr>
            <a:xfrm>
              <a:off x="4764078" y="4120595"/>
              <a:ext cx="540000" cy="5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 name="组合 23">
            <a:extLst>
              <a:ext uri="{FF2B5EF4-FFF2-40B4-BE49-F238E27FC236}">
                <a16:creationId xmlns:a16="http://schemas.microsoft.com/office/drawing/2014/main" id="{09164B43-0F65-4692-ABCC-E56437447D79}"/>
              </a:ext>
            </a:extLst>
          </p:cNvPr>
          <p:cNvGrpSpPr/>
          <p:nvPr/>
        </p:nvGrpSpPr>
        <p:grpSpPr>
          <a:xfrm>
            <a:off x="6177582" y="2889477"/>
            <a:ext cx="1311354" cy="128043"/>
            <a:chOff x="4764078" y="4120595"/>
            <a:chExt cx="3731426" cy="544357"/>
          </a:xfrm>
        </p:grpSpPr>
        <p:cxnSp>
          <p:nvCxnSpPr>
            <p:cNvPr id="25" name="直接连接符 24">
              <a:extLst>
                <a:ext uri="{FF2B5EF4-FFF2-40B4-BE49-F238E27FC236}">
                  <a16:creationId xmlns:a16="http://schemas.microsoft.com/office/drawing/2014/main" id="{E3EC358B-5E91-42C3-91FF-84BB3BA5B448}"/>
                </a:ext>
              </a:extLst>
            </p:cNvPr>
            <p:cNvCxnSpPr/>
            <p:nvPr/>
          </p:nvCxnSpPr>
          <p:spPr>
            <a:xfrm flipV="1">
              <a:off x="5303520" y="4121603"/>
              <a:ext cx="539496" cy="5394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FD07B65C-C1D4-44EE-B578-AB2E08EDDC13}"/>
                </a:ext>
              </a:extLst>
            </p:cNvPr>
            <p:cNvCxnSpPr/>
            <p:nvPr/>
          </p:nvCxnSpPr>
          <p:spPr>
            <a:xfrm>
              <a:off x="5830985" y="4121099"/>
              <a:ext cx="540000" cy="5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id="{2C986A79-D84C-4BBD-A71F-F2B8ED1765A8}"/>
                </a:ext>
              </a:extLst>
            </p:cNvPr>
            <p:cNvCxnSpPr/>
            <p:nvPr/>
          </p:nvCxnSpPr>
          <p:spPr>
            <a:xfrm flipV="1">
              <a:off x="6360574" y="4125456"/>
              <a:ext cx="539496" cy="5394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1EA33E36-B421-469F-A51F-954B8770CE7B}"/>
                </a:ext>
              </a:extLst>
            </p:cNvPr>
            <p:cNvCxnSpPr/>
            <p:nvPr/>
          </p:nvCxnSpPr>
          <p:spPr>
            <a:xfrm>
              <a:off x="6888039" y="4124952"/>
              <a:ext cx="540000" cy="5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14F5DF83-80C0-4015-8538-521192218B3D}"/>
                </a:ext>
              </a:extLst>
            </p:cNvPr>
            <p:cNvCxnSpPr/>
            <p:nvPr/>
          </p:nvCxnSpPr>
          <p:spPr>
            <a:xfrm flipV="1">
              <a:off x="7405597" y="4124915"/>
              <a:ext cx="539496" cy="5394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4D5F8238-62FB-452E-AB7D-1C8D46D56682}"/>
                </a:ext>
              </a:extLst>
            </p:cNvPr>
            <p:cNvCxnSpPr/>
            <p:nvPr/>
          </p:nvCxnSpPr>
          <p:spPr>
            <a:xfrm>
              <a:off x="7955504" y="4120595"/>
              <a:ext cx="540000" cy="5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2990426C-1302-4881-A6BC-336A04CAADAC}"/>
                </a:ext>
              </a:extLst>
            </p:cNvPr>
            <p:cNvCxnSpPr/>
            <p:nvPr/>
          </p:nvCxnSpPr>
          <p:spPr>
            <a:xfrm>
              <a:off x="4764078" y="4120595"/>
              <a:ext cx="540000" cy="5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08761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43FEC1-05B5-4827-9A1C-79743CF48FB5}"/>
              </a:ext>
            </a:extLst>
          </p:cNvPr>
          <p:cNvSpPr>
            <a:spLocks noGrp="1"/>
          </p:cNvSpPr>
          <p:nvPr>
            <p:ph type="title"/>
          </p:nvPr>
        </p:nvSpPr>
        <p:spPr/>
        <p:txBody>
          <a:bodyPr/>
          <a:lstStyle/>
          <a:p>
            <a:r>
              <a:rPr lang="zh-CN" altLang="en-US"/>
              <a:t>消费者用户类别及购物行为</a:t>
            </a:r>
          </a:p>
        </p:txBody>
      </p:sp>
      <p:sp>
        <p:nvSpPr>
          <p:cNvPr id="3" name="内容占位符 2">
            <a:extLst>
              <a:ext uri="{FF2B5EF4-FFF2-40B4-BE49-F238E27FC236}">
                <a16:creationId xmlns:a16="http://schemas.microsoft.com/office/drawing/2014/main" id="{A31B701B-EE19-4D00-9BEB-555898E48D37}"/>
              </a:ext>
            </a:extLst>
          </p:cNvPr>
          <p:cNvSpPr>
            <a:spLocks noGrp="1"/>
          </p:cNvSpPr>
          <p:nvPr>
            <p:ph idx="1"/>
          </p:nvPr>
        </p:nvSpPr>
        <p:spPr>
          <a:xfrm>
            <a:off x="838200" y="1825625"/>
            <a:ext cx="10515600" cy="1470468"/>
          </a:xfrm>
        </p:spPr>
        <p:txBody>
          <a:bodyPr>
            <a:normAutofit fontScale="92500" lnSpcReduction="20000"/>
          </a:bodyPr>
          <a:lstStyle/>
          <a:p>
            <a:r>
              <a:rPr lang="zh-CN" altLang="en-US"/>
              <a:t>传统电商和社交电商消费者重合度达</a:t>
            </a:r>
            <a:r>
              <a:rPr lang="en-US" altLang="zh-CN"/>
              <a:t>68.08%</a:t>
            </a:r>
            <a:r>
              <a:rPr lang="zh-CN" altLang="en-US"/>
              <a:t>，两者重合度较高，两种购物行为进一步融合。</a:t>
            </a:r>
          </a:p>
          <a:p>
            <a:r>
              <a:rPr lang="zh-CN" altLang="en-US"/>
              <a:t>购物用户使用率达</a:t>
            </a:r>
            <a:r>
              <a:rPr lang="en-US" altLang="zh-CN"/>
              <a:t>100%</a:t>
            </a:r>
            <a:r>
              <a:rPr lang="zh-CN" altLang="en-US"/>
              <a:t>，其次，直播短视频成为用户最常用的网络应用，再次为玩游戏及看电影。购物</a:t>
            </a:r>
            <a:r>
              <a:rPr lang="en-US" altLang="zh-CN"/>
              <a:t>+</a:t>
            </a:r>
            <a:r>
              <a:rPr lang="zh-CN" altLang="en-US"/>
              <a:t>娱乐是电商运营的有效手段。</a:t>
            </a:r>
          </a:p>
        </p:txBody>
      </p:sp>
    </p:spTree>
    <p:extLst>
      <p:ext uri="{BB962C8B-B14F-4D97-AF65-F5344CB8AC3E}">
        <p14:creationId xmlns:p14="http://schemas.microsoft.com/office/powerpoint/2010/main" val="9246464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B79CCA-2D91-4E8B-B8BA-B617BFC6F486}"/>
              </a:ext>
            </a:extLst>
          </p:cNvPr>
          <p:cNvSpPr>
            <a:spLocks noGrp="1"/>
          </p:cNvSpPr>
          <p:nvPr>
            <p:ph type="title"/>
          </p:nvPr>
        </p:nvSpPr>
        <p:spPr/>
        <p:txBody>
          <a:bodyPr/>
          <a:lstStyle/>
          <a:p>
            <a:r>
              <a:rPr lang="zh-CN" altLang="en-US"/>
              <a:t>消费者知道的和购物过的平台</a:t>
            </a:r>
          </a:p>
        </p:txBody>
      </p:sp>
      <p:sp>
        <p:nvSpPr>
          <p:cNvPr id="3" name="内容占位符 2">
            <a:extLst>
              <a:ext uri="{FF2B5EF4-FFF2-40B4-BE49-F238E27FC236}">
                <a16:creationId xmlns:a16="http://schemas.microsoft.com/office/drawing/2014/main" id="{95948787-DCF4-4BB8-BCF5-1ABEA6901678}"/>
              </a:ext>
            </a:extLst>
          </p:cNvPr>
          <p:cNvSpPr>
            <a:spLocks noGrp="1"/>
          </p:cNvSpPr>
          <p:nvPr>
            <p:ph idx="1"/>
          </p:nvPr>
        </p:nvSpPr>
        <p:spPr/>
        <p:txBody>
          <a:bodyPr/>
          <a:lstStyle/>
          <a:p>
            <a:r>
              <a:rPr lang="zh-CN" altLang="en-US"/>
              <a:t>传统电商的用户购物行为保持领先，社交电商购物行为不及传统电商，但消费者知名度持续走高。</a:t>
            </a:r>
          </a:p>
          <a:p>
            <a:r>
              <a:rPr lang="zh-CN" altLang="en-US"/>
              <a:t>抖音和快手、小红书等内容平台知名度快速提升，并且已经产生一定数量的购物行为。</a:t>
            </a:r>
            <a:endParaRPr lang="en-US" altLang="zh-CN"/>
          </a:p>
          <a:p>
            <a:r>
              <a:rPr lang="zh-CN" altLang="en-US"/>
              <a:t> 微信小程序及微信群的知名度和导购能力不可忽视，对电商购物影响深入人心。</a:t>
            </a:r>
          </a:p>
        </p:txBody>
      </p:sp>
    </p:spTree>
    <p:extLst>
      <p:ext uri="{BB962C8B-B14F-4D97-AF65-F5344CB8AC3E}">
        <p14:creationId xmlns:p14="http://schemas.microsoft.com/office/powerpoint/2010/main" val="2012657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AF2468-7537-4109-B25F-F612CC9A64D5}"/>
              </a:ext>
            </a:extLst>
          </p:cNvPr>
          <p:cNvSpPr>
            <a:spLocks noGrp="1"/>
          </p:cNvSpPr>
          <p:nvPr>
            <p:ph type="title"/>
          </p:nvPr>
        </p:nvSpPr>
        <p:spPr>
          <a:xfrm>
            <a:off x="838200" y="365125"/>
            <a:ext cx="10515600" cy="1325563"/>
          </a:xfrm>
        </p:spPr>
        <p:txBody>
          <a:bodyPr/>
          <a:lstStyle/>
          <a:p>
            <a:r>
              <a:rPr lang="zh-CN" altLang="en-US"/>
              <a:t>消费者社交应用平均花费时间</a:t>
            </a:r>
          </a:p>
        </p:txBody>
      </p:sp>
      <p:sp>
        <p:nvSpPr>
          <p:cNvPr id="7" name="文本框 6">
            <a:extLst>
              <a:ext uri="{FF2B5EF4-FFF2-40B4-BE49-F238E27FC236}">
                <a16:creationId xmlns:a16="http://schemas.microsoft.com/office/drawing/2014/main" id="{0C33FF6F-F262-4FEC-90A4-4E583D08DC1A}"/>
              </a:ext>
            </a:extLst>
          </p:cNvPr>
          <p:cNvSpPr txBox="1"/>
          <p:nvPr/>
        </p:nvSpPr>
        <p:spPr>
          <a:xfrm>
            <a:off x="1084521" y="1531088"/>
            <a:ext cx="7474688" cy="369332"/>
          </a:xfrm>
          <a:prstGeom prst="rect">
            <a:avLst/>
          </a:prstGeom>
          <a:noFill/>
        </p:spPr>
        <p:txBody>
          <a:bodyPr wrap="square" rtlCol="0">
            <a:spAutoFit/>
          </a:bodyPr>
          <a:lstStyle/>
          <a:p>
            <a:r>
              <a:rPr lang="zh-CN" altLang="en-US"/>
              <a:t>消费者在以下社交应用上平均每天花费的时间（</a:t>
            </a:r>
            <a:r>
              <a:rPr lang="en-US" altLang="zh-CN"/>
              <a:t>%</a:t>
            </a:r>
            <a:r>
              <a:rPr lang="zh-CN" altLang="en-US"/>
              <a:t>）</a:t>
            </a:r>
          </a:p>
        </p:txBody>
      </p:sp>
      <p:sp>
        <p:nvSpPr>
          <p:cNvPr id="9" name="文本框 8">
            <a:extLst>
              <a:ext uri="{FF2B5EF4-FFF2-40B4-BE49-F238E27FC236}">
                <a16:creationId xmlns:a16="http://schemas.microsoft.com/office/drawing/2014/main" id="{AE0A35C9-C934-474B-BBCF-E8D6930EFF07}"/>
              </a:ext>
            </a:extLst>
          </p:cNvPr>
          <p:cNvSpPr txBox="1"/>
          <p:nvPr/>
        </p:nvSpPr>
        <p:spPr>
          <a:xfrm>
            <a:off x="1084521" y="5476964"/>
            <a:ext cx="10671544" cy="523220"/>
          </a:xfrm>
          <a:prstGeom prst="rect">
            <a:avLst/>
          </a:prstGeom>
          <a:noFill/>
        </p:spPr>
        <p:txBody>
          <a:bodyPr wrap="square">
            <a:spAutoFit/>
          </a:bodyPr>
          <a:lstStyle/>
          <a:p>
            <a:pPr marL="285750" indent="-285750">
              <a:buFont typeface="Arial" panose="020B0604020202020204" pitchFamily="34" charset="0"/>
              <a:buChar char="•"/>
            </a:pPr>
            <a:r>
              <a:rPr lang="zh-CN" altLang="en-US" sz="1400" b="1" dirty="0">
                <a:solidFill>
                  <a:srgbClr val="00B0F0"/>
                </a:solidFill>
              </a:rPr>
              <a:t>微信生态用户粘性优势明显，</a:t>
            </a:r>
            <a:r>
              <a:rPr lang="en-US" altLang="zh-CN" sz="1400" b="1" dirty="0">
                <a:solidFill>
                  <a:srgbClr val="00B0F0"/>
                </a:solidFill>
              </a:rPr>
              <a:t>QQ</a:t>
            </a:r>
            <a:r>
              <a:rPr lang="zh-CN" altLang="en-US" sz="1400" b="1" dirty="0">
                <a:solidFill>
                  <a:srgbClr val="00B0F0"/>
                </a:solidFill>
              </a:rPr>
              <a:t>群仍旧拥有不少用户，都在腾讯生态内部，深入腾讯社交流量是扩大社交电商发展的必经之路。</a:t>
            </a:r>
          </a:p>
          <a:p>
            <a:pPr marL="285750" indent="-285750">
              <a:buFont typeface="Arial" panose="020B0604020202020204" pitchFamily="34" charset="0"/>
              <a:buChar char="•"/>
            </a:pPr>
            <a:r>
              <a:rPr lang="zh-CN" altLang="en-US" sz="1400" b="1" dirty="0">
                <a:solidFill>
                  <a:srgbClr val="00B0F0"/>
                </a:solidFill>
              </a:rPr>
              <a:t> 微博在社交应用中也有较高的市场占有率，如何更好发挥微博的价值很值得探讨。</a:t>
            </a:r>
          </a:p>
        </p:txBody>
      </p:sp>
      <p:graphicFrame>
        <p:nvGraphicFramePr>
          <p:cNvPr id="6" name="图表 5">
            <a:extLst>
              <a:ext uri="{FF2B5EF4-FFF2-40B4-BE49-F238E27FC236}">
                <a16:creationId xmlns:a16="http://schemas.microsoft.com/office/drawing/2014/main" id="{79639061-41C0-4C24-A920-33DFD9F60D85}"/>
              </a:ext>
            </a:extLst>
          </p:cNvPr>
          <p:cNvGraphicFramePr/>
          <p:nvPr>
            <p:extLst>
              <p:ext uri="{D42A27DB-BD31-4B8C-83A1-F6EECF244321}">
                <p14:modId xmlns:p14="http://schemas.microsoft.com/office/powerpoint/2010/main" val="2281819431"/>
              </p:ext>
            </p:extLst>
          </p:nvPr>
        </p:nvGraphicFramePr>
        <p:xfrm>
          <a:off x="1662545" y="1900420"/>
          <a:ext cx="8211127" cy="36956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13102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D304768-0B4E-4B67-825A-375729F5759B}"/>
              </a:ext>
            </a:extLst>
          </p:cNvPr>
          <p:cNvSpPr>
            <a:spLocks noGrp="1"/>
          </p:cNvSpPr>
          <p:nvPr>
            <p:ph type="title"/>
          </p:nvPr>
        </p:nvSpPr>
        <p:spPr/>
        <p:txBody>
          <a:bodyPr/>
          <a:lstStyle/>
          <a:p>
            <a:r>
              <a:rPr lang="zh-CN" altLang="en-US"/>
              <a:t>消费者浏览商品信息月均打开应用次数</a:t>
            </a:r>
          </a:p>
        </p:txBody>
      </p:sp>
      <p:sp>
        <p:nvSpPr>
          <p:cNvPr id="3" name="内容占位符 2">
            <a:extLst>
              <a:ext uri="{FF2B5EF4-FFF2-40B4-BE49-F238E27FC236}">
                <a16:creationId xmlns:a16="http://schemas.microsoft.com/office/drawing/2014/main" id="{B63131E6-416D-4631-953E-F21E24DF19F4}"/>
              </a:ext>
            </a:extLst>
          </p:cNvPr>
          <p:cNvSpPr>
            <a:spLocks noGrp="1"/>
          </p:cNvSpPr>
          <p:nvPr>
            <p:ph idx="1"/>
          </p:nvPr>
        </p:nvSpPr>
        <p:spPr/>
        <p:txBody>
          <a:bodyPr/>
          <a:lstStyle/>
          <a:p>
            <a:r>
              <a:rPr lang="zh-CN" altLang="en-US"/>
              <a:t>传统电商平台每月大于</a:t>
            </a:r>
            <a:r>
              <a:rPr lang="en-US" altLang="zh-CN"/>
              <a:t>10</a:t>
            </a:r>
            <a:r>
              <a:rPr lang="zh-CN" altLang="en-US"/>
              <a:t>次浏览信息占比最大，排名前五的依次为淘宝</a:t>
            </a:r>
            <a:r>
              <a:rPr lang="en-US" altLang="zh-CN"/>
              <a:t>/</a:t>
            </a:r>
            <a:r>
              <a:rPr lang="zh-CN" altLang="en-US"/>
              <a:t>天猫、拼多多、微信群、抖音及京东</a:t>
            </a:r>
            <a:r>
              <a:rPr lang="en-US" altLang="zh-CN"/>
              <a:t>/</a:t>
            </a:r>
            <a:r>
              <a:rPr lang="zh-CN" altLang="en-US"/>
              <a:t>京喜。</a:t>
            </a:r>
          </a:p>
          <a:p>
            <a:r>
              <a:rPr lang="zh-CN" altLang="en-US"/>
              <a:t>社交电商平台小于</a:t>
            </a:r>
            <a:r>
              <a:rPr lang="en-US" altLang="zh-CN"/>
              <a:t>3</a:t>
            </a:r>
            <a:r>
              <a:rPr lang="zh-CN" altLang="en-US"/>
              <a:t>次占比较大，但浏览超过</a:t>
            </a:r>
            <a:r>
              <a:rPr lang="en-US" altLang="zh-CN"/>
              <a:t>10</a:t>
            </a:r>
            <a:r>
              <a:rPr lang="zh-CN" altLang="en-US"/>
              <a:t>次的，如微信群、抖音和快手、微信小程序及芬香等占较大比例。</a:t>
            </a:r>
          </a:p>
        </p:txBody>
      </p:sp>
    </p:spTree>
    <p:extLst>
      <p:ext uri="{BB962C8B-B14F-4D97-AF65-F5344CB8AC3E}">
        <p14:creationId xmlns:p14="http://schemas.microsoft.com/office/powerpoint/2010/main" val="1973963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B5A3EB-DF71-4B3F-A14D-D561FC9C5F72}"/>
              </a:ext>
            </a:extLst>
          </p:cNvPr>
          <p:cNvSpPr>
            <a:spLocks noGrp="1"/>
          </p:cNvSpPr>
          <p:nvPr>
            <p:ph type="title"/>
          </p:nvPr>
        </p:nvSpPr>
        <p:spPr>
          <a:xfrm>
            <a:off x="2370337" y="-195"/>
            <a:ext cx="10175597" cy="2268732"/>
          </a:xfrm>
        </p:spPr>
        <p:txBody>
          <a:bodyPr>
            <a:normAutofit/>
          </a:bodyPr>
          <a:lstStyle/>
          <a:p>
            <a:r>
              <a:rPr lang="zh-CN" altLang="en-US" sz="4400" b="1" dirty="0">
                <a:solidFill>
                  <a:srgbClr val="03ADEC"/>
                </a:solidFill>
                <a:latin typeface="微软雅黑" panose="020B0503020204020204" pitchFamily="34" charset="-122"/>
                <a:ea typeface="微软雅黑" panose="020B0503020204020204" pitchFamily="34" charset="-122"/>
              </a:rPr>
              <a:t>消费者购买行为分析</a:t>
            </a:r>
          </a:p>
        </p:txBody>
      </p:sp>
      <p:sp>
        <p:nvSpPr>
          <p:cNvPr id="3" name="椭圆 2">
            <a:extLst>
              <a:ext uri="{FF2B5EF4-FFF2-40B4-BE49-F238E27FC236}">
                <a16:creationId xmlns:a16="http://schemas.microsoft.com/office/drawing/2014/main" id="{07048C36-75E2-4F51-B92E-DC33A3074332}"/>
              </a:ext>
            </a:extLst>
          </p:cNvPr>
          <p:cNvSpPr/>
          <p:nvPr/>
        </p:nvSpPr>
        <p:spPr>
          <a:xfrm rot="20558283">
            <a:off x="-278612" y="-422244"/>
            <a:ext cx="2309767" cy="3470251"/>
          </a:xfrm>
          <a:prstGeom prst="ellipse">
            <a:avLst/>
          </a:prstGeom>
          <a:solidFill>
            <a:srgbClr val="D0F0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3DB6C77E-E9AE-4734-8FBE-70F50450F950}"/>
              </a:ext>
            </a:extLst>
          </p:cNvPr>
          <p:cNvSpPr/>
          <p:nvPr/>
        </p:nvSpPr>
        <p:spPr>
          <a:xfrm>
            <a:off x="2370337" y="2268537"/>
            <a:ext cx="6906827" cy="6214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a:extLst>
              <a:ext uri="{FF2B5EF4-FFF2-40B4-BE49-F238E27FC236}">
                <a16:creationId xmlns:a16="http://schemas.microsoft.com/office/drawing/2014/main" id="{0414DBE6-E733-4FD2-88AC-704BBEA32801}"/>
              </a:ext>
            </a:extLst>
          </p:cNvPr>
          <p:cNvSpPr/>
          <p:nvPr/>
        </p:nvSpPr>
        <p:spPr>
          <a:xfrm>
            <a:off x="10582182" y="4901671"/>
            <a:ext cx="2716567" cy="2613764"/>
          </a:xfrm>
          <a:prstGeom prst="ellipse">
            <a:avLst/>
          </a:prstGeom>
          <a:solidFill>
            <a:srgbClr val="D0F0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a:extLst>
              <a:ext uri="{FF2B5EF4-FFF2-40B4-BE49-F238E27FC236}">
                <a16:creationId xmlns:a16="http://schemas.microsoft.com/office/drawing/2014/main" id="{75FF545A-A7D8-4745-AC2F-37F8DA5E5F8C}"/>
              </a:ext>
            </a:extLst>
          </p:cNvPr>
          <p:cNvGrpSpPr/>
          <p:nvPr/>
        </p:nvGrpSpPr>
        <p:grpSpPr>
          <a:xfrm>
            <a:off x="2104462" y="5324103"/>
            <a:ext cx="1121775" cy="128043"/>
            <a:chOff x="5303520" y="4120595"/>
            <a:chExt cx="3191984" cy="544357"/>
          </a:xfrm>
        </p:grpSpPr>
        <p:cxnSp>
          <p:nvCxnSpPr>
            <p:cNvPr id="9" name="直接连接符 8">
              <a:extLst>
                <a:ext uri="{FF2B5EF4-FFF2-40B4-BE49-F238E27FC236}">
                  <a16:creationId xmlns:a16="http://schemas.microsoft.com/office/drawing/2014/main" id="{C2F08B92-06BB-445D-861A-5AF385323FB1}"/>
                </a:ext>
              </a:extLst>
            </p:cNvPr>
            <p:cNvCxnSpPr/>
            <p:nvPr/>
          </p:nvCxnSpPr>
          <p:spPr>
            <a:xfrm flipV="1">
              <a:off x="5303520" y="4121603"/>
              <a:ext cx="539496" cy="5394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B40C53F3-4D78-4452-9C27-815597B34014}"/>
                </a:ext>
              </a:extLst>
            </p:cNvPr>
            <p:cNvCxnSpPr/>
            <p:nvPr/>
          </p:nvCxnSpPr>
          <p:spPr>
            <a:xfrm>
              <a:off x="5830985" y="4121099"/>
              <a:ext cx="540000" cy="5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C14F9675-0DFF-4F14-BDEE-0FF9B9A322A2}"/>
                </a:ext>
              </a:extLst>
            </p:cNvPr>
            <p:cNvCxnSpPr/>
            <p:nvPr/>
          </p:nvCxnSpPr>
          <p:spPr>
            <a:xfrm flipV="1">
              <a:off x="6360574" y="4125456"/>
              <a:ext cx="539496" cy="5394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3B079C20-EE1A-4A76-8612-AABD8F87E56C}"/>
                </a:ext>
              </a:extLst>
            </p:cNvPr>
            <p:cNvCxnSpPr/>
            <p:nvPr/>
          </p:nvCxnSpPr>
          <p:spPr>
            <a:xfrm>
              <a:off x="6888039" y="4124952"/>
              <a:ext cx="540000" cy="5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AF1F44AE-FA56-42E1-98AF-C449D21250A4}"/>
                </a:ext>
              </a:extLst>
            </p:cNvPr>
            <p:cNvCxnSpPr/>
            <p:nvPr/>
          </p:nvCxnSpPr>
          <p:spPr>
            <a:xfrm flipV="1">
              <a:off x="7405597" y="4124915"/>
              <a:ext cx="539496" cy="5394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9BF7EF9E-C64E-4672-A1FE-EE66CF2BC485}"/>
                </a:ext>
              </a:extLst>
            </p:cNvPr>
            <p:cNvCxnSpPr/>
            <p:nvPr/>
          </p:nvCxnSpPr>
          <p:spPr>
            <a:xfrm>
              <a:off x="7955504" y="4120595"/>
              <a:ext cx="540000" cy="5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6" name="图片 15">
            <a:extLst>
              <a:ext uri="{FF2B5EF4-FFF2-40B4-BE49-F238E27FC236}">
                <a16:creationId xmlns:a16="http://schemas.microsoft.com/office/drawing/2014/main" id="{91A792ED-929B-4C5D-8F01-7AEB069BFAA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575" b="97441" l="1099" r="92779">
                        <a14:foregroundMark x1="1099" y1="10138" x2="1099" y2="10138"/>
                        <a14:foregroundMark x1="1884" y1="1673" x2="1884" y2="1673"/>
                        <a14:foregroundMark x1="92779" y1="43996" x2="92779" y2="43996"/>
                        <a14:foregroundMark x1="52276" y1="91437" x2="52276" y2="91437"/>
                        <a14:foregroundMark x1="51962" y1="97244" x2="51962" y2="97244"/>
                        <a14:foregroundMark x1="19623" y1="97441" x2="19623" y2="97441"/>
                      </a14:backgroundRemoval>
                    </a14:imgEffect>
                  </a14:imgLayer>
                </a14:imgProps>
              </a:ext>
              <a:ext uri="{28A0092B-C50C-407E-A947-70E740481C1C}">
                <a14:useLocalDpi xmlns:a14="http://schemas.microsoft.com/office/drawing/2010/main" val="0"/>
              </a:ext>
            </a:extLst>
          </a:blip>
          <a:stretch>
            <a:fillRect/>
          </a:stretch>
        </p:blipFill>
        <p:spPr>
          <a:xfrm>
            <a:off x="361740" y="1940256"/>
            <a:ext cx="2498169" cy="3984521"/>
          </a:xfrm>
          <a:prstGeom prst="rect">
            <a:avLst/>
          </a:prstGeom>
        </p:spPr>
      </p:pic>
      <p:pic>
        <p:nvPicPr>
          <p:cNvPr id="18" name="图片 17">
            <a:extLst>
              <a:ext uri="{FF2B5EF4-FFF2-40B4-BE49-F238E27FC236}">
                <a16:creationId xmlns:a16="http://schemas.microsoft.com/office/drawing/2014/main" id="{9A624DFD-0A7A-4C5A-ADA8-1A43FEAE781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378" b="98649" l="0" r="97015">
                        <a14:foregroundMark x1="54478" y1="37838" x2="54478" y2="37838"/>
                        <a14:foregroundMark x1="26119" y1="43243" x2="26119" y2="43243"/>
                        <a14:foregroundMark x1="17164" y1="57432" x2="17164" y2="57432"/>
                        <a14:foregroundMark x1="24627" y1="72973" x2="24627" y2="72973"/>
                        <a14:foregroundMark x1="26119" y1="83784" x2="26119" y2="83784"/>
                        <a14:foregroundMark x1="20149" y1="95270" x2="20149" y2="95270"/>
                        <a14:foregroundMark x1="49254" y1="69595" x2="49254" y2="69595"/>
                        <a14:foregroundMark x1="83582" y1="45946" x2="83582" y2="45946"/>
                        <a14:foregroundMark x1="83582" y1="45946" x2="83582" y2="45946"/>
                        <a14:foregroundMark x1="85075" y1="29054" x2="30597" y2="29054"/>
                        <a14:foregroundMark x1="50746" y1="18919" x2="35821" y2="31757"/>
                        <a14:foregroundMark x1="69403" y1="8108" x2="10448" y2="35811"/>
                        <a14:foregroundMark x1="44776" y1="18919" x2="32090" y2="20270"/>
                        <a14:foregroundMark x1="8955" y1="17568" x2="8955" y2="17568"/>
                        <a14:foregroundMark x1="8955" y1="17568" x2="8955" y2="17568"/>
                        <a14:foregroundMark x1="8955" y1="17568" x2="21642" y2="44595"/>
                        <a14:foregroundMark x1="21642" y1="44595" x2="57463" y2="69595"/>
                        <a14:foregroundMark x1="71642" y1="66892" x2="88806" y2="37162"/>
                        <a14:foregroundMark x1="8955" y1="68243" x2="8955" y2="68243"/>
                        <a14:foregroundMark x1="8955" y1="68243" x2="13433" y2="77027"/>
                        <a14:foregroundMark x1="57463" y1="85135" x2="60448" y2="89865"/>
                        <a14:foregroundMark x1="97761" y1="70270" x2="80597" y2="99324"/>
                        <a14:foregroundMark x1="93284" y1="57432" x2="88060" y2="62838"/>
                        <a14:foregroundMark x1="47761" y1="51351" x2="0" y2="51351"/>
                        <a14:foregroundMark x1="80597" y1="16216" x2="38806" y2="17568"/>
                        <a14:foregroundMark x1="79104" y1="16216" x2="13433" y2="26351"/>
                        <a14:foregroundMark x1="41791" y1="17568" x2="18657" y2="16216"/>
                        <a14:foregroundMark x1="38806" y1="12162" x2="71642" y2="3378"/>
                        <a14:foregroundMark x1="41791" y1="9459" x2="1493" y2="9459"/>
                        <a14:foregroundMark x1="51493" y1="23649" x2="15672" y2="54054"/>
                        <a14:foregroundMark x1="13433" y1="60135" x2="57463" y2="54730"/>
                        <a14:foregroundMark x1="73134" y1="64189" x2="77612" y2="62838"/>
                        <a14:foregroundMark x1="63433" y1="81081" x2="24627" y2="95270"/>
                        <a14:foregroundMark x1="26119" y1="87162" x2="26119" y2="87162"/>
                        <a14:foregroundMark x1="26119" y1="88514" x2="26119" y2="88514"/>
                        <a14:foregroundMark x1="24627" y1="88514" x2="15672" y2="92568"/>
                        <a14:foregroundMark x1="15672" y1="92568" x2="15672" y2="92568"/>
                        <a14:foregroundMark x1="41791" y1="72973" x2="91791" y2="61486"/>
                        <a14:foregroundMark x1="73134" y1="56081" x2="94776" y2="5405"/>
                        <a14:foregroundMark x1="41791" y1="54054" x2="40299" y2="57432"/>
                        <a14:foregroundMark x1="24627" y1="61486" x2="8955" y2="70270"/>
                        <a14:foregroundMark x1="20149" y1="54730" x2="14179" y2="85135"/>
                        <a14:foregroundMark x1="15672" y1="83784" x2="5970" y2="96622"/>
                        <a14:foregroundMark x1="93284" y1="44595" x2="83582" y2="3378"/>
                      </a14:backgroundRemoval>
                    </a14:imgEffect>
                  </a14:imgLayer>
                </a14:imgProps>
              </a:ext>
              <a:ext uri="{28A0092B-C50C-407E-A947-70E740481C1C}">
                <a14:useLocalDpi xmlns:a14="http://schemas.microsoft.com/office/drawing/2010/main" val="0"/>
              </a:ext>
            </a:extLst>
          </a:blip>
          <a:stretch>
            <a:fillRect/>
          </a:stretch>
        </p:blipFill>
        <p:spPr>
          <a:xfrm>
            <a:off x="1049648" y="1312881"/>
            <a:ext cx="618836" cy="683491"/>
          </a:xfrm>
          <a:prstGeom prst="rect">
            <a:avLst/>
          </a:prstGeom>
        </p:spPr>
      </p:pic>
      <p:pic>
        <p:nvPicPr>
          <p:cNvPr id="20" name="图片 19">
            <a:extLst>
              <a:ext uri="{FF2B5EF4-FFF2-40B4-BE49-F238E27FC236}">
                <a16:creationId xmlns:a16="http://schemas.microsoft.com/office/drawing/2014/main" id="{C9DA9AD5-6D6C-43FE-B47D-6D5CE9CAFA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07190" y="4017221"/>
            <a:ext cx="2254685" cy="2613764"/>
          </a:xfrm>
          <a:prstGeom prst="rect">
            <a:avLst/>
          </a:prstGeom>
        </p:spPr>
      </p:pic>
      <p:pic>
        <p:nvPicPr>
          <p:cNvPr id="22" name="图片 21">
            <a:extLst>
              <a:ext uri="{FF2B5EF4-FFF2-40B4-BE49-F238E27FC236}">
                <a16:creationId xmlns:a16="http://schemas.microsoft.com/office/drawing/2014/main" id="{CE30E4B2-2F13-48DC-9C4D-A6A09D9FA5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97226" y="4215549"/>
            <a:ext cx="1478071" cy="2217107"/>
          </a:xfrm>
          <a:prstGeom prst="rect">
            <a:avLst/>
          </a:prstGeom>
        </p:spPr>
      </p:pic>
      <p:pic>
        <p:nvPicPr>
          <p:cNvPr id="24" name="图片 23">
            <a:extLst>
              <a:ext uri="{FF2B5EF4-FFF2-40B4-BE49-F238E27FC236}">
                <a16:creationId xmlns:a16="http://schemas.microsoft.com/office/drawing/2014/main" id="{C9B6C073-697C-4B8E-BBF9-8534A036447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6080" y="4685269"/>
            <a:ext cx="768263" cy="1711890"/>
          </a:xfrm>
          <a:prstGeom prst="rect">
            <a:avLst/>
          </a:prstGeom>
        </p:spPr>
      </p:pic>
      <p:pic>
        <p:nvPicPr>
          <p:cNvPr id="26" name="图片 25">
            <a:extLst>
              <a:ext uri="{FF2B5EF4-FFF2-40B4-BE49-F238E27FC236}">
                <a16:creationId xmlns:a16="http://schemas.microsoft.com/office/drawing/2014/main" id="{F3CAD8A6-FCCA-40ED-BEEE-636738CDD9D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43586" y="5143380"/>
            <a:ext cx="1005840" cy="1562793"/>
          </a:xfrm>
          <a:prstGeom prst="rect">
            <a:avLst/>
          </a:prstGeom>
        </p:spPr>
      </p:pic>
      <p:sp>
        <p:nvSpPr>
          <p:cNvPr id="27" name="矩形 26">
            <a:extLst>
              <a:ext uri="{FF2B5EF4-FFF2-40B4-BE49-F238E27FC236}">
                <a16:creationId xmlns:a16="http://schemas.microsoft.com/office/drawing/2014/main" id="{D2DEBDF9-7E01-4078-91E3-729B401FD3BC}"/>
              </a:ext>
            </a:extLst>
          </p:cNvPr>
          <p:cNvSpPr/>
          <p:nvPr/>
        </p:nvSpPr>
        <p:spPr>
          <a:xfrm>
            <a:off x="0" y="5924777"/>
            <a:ext cx="3595456" cy="503089"/>
          </a:xfrm>
          <a:prstGeom prst="rect">
            <a:avLst/>
          </a:prstGeom>
          <a:gradFill>
            <a:gsLst>
              <a:gs pos="0">
                <a:srgbClr val="BDBDBD"/>
              </a:gs>
              <a:gs pos="100000">
                <a:schemeClr val="bg1"/>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55662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5D4B71C-2817-43C1-81A6-F352517219CD}"/>
              </a:ext>
            </a:extLst>
          </p:cNvPr>
          <p:cNvSpPr>
            <a:spLocks noGrp="1"/>
          </p:cNvSpPr>
          <p:nvPr>
            <p:ph type="title"/>
          </p:nvPr>
        </p:nvSpPr>
        <p:spPr/>
        <p:txBody>
          <a:bodyPr/>
          <a:lstStyle/>
          <a:p>
            <a:r>
              <a:rPr lang="zh-CN" altLang="en-US"/>
              <a:t>消费者月均下单购物次数</a:t>
            </a:r>
          </a:p>
        </p:txBody>
      </p:sp>
      <p:sp>
        <p:nvSpPr>
          <p:cNvPr id="3" name="内容占位符 2">
            <a:extLst>
              <a:ext uri="{FF2B5EF4-FFF2-40B4-BE49-F238E27FC236}">
                <a16:creationId xmlns:a16="http://schemas.microsoft.com/office/drawing/2014/main" id="{191A7186-E566-492A-A6A3-BB6F0A85FE6D}"/>
              </a:ext>
            </a:extLst>
          </p:cNvPr>
          <p:cNvSpPr>
            <a:spLocks noGrp="1"/>
          </p:cNvSpPr>
          <p:nvPr>
            <p:ph idx="1"/>
          </p:nvPr>
        </p:nvSpPr>
        <p:spPr/>
        <p:txBody>
          <a:bodyPr/>
          <a:lstStyle/>
          <a:p>
            <a:r>
              <a:rPr lang="zh-CN" altLang="en-US"/>
              <a:t>传统电商消费者月均下单频次领先，月均</a:t>
            </a:r>
            <a:r>
              <a:rPr lang="en-US" altLang="zh-CN"/>
              <a:t>3-5</a:t>
            </a:r>
            <a:r>
              <a:rPr lang="zh-CN" altLang="en-US"/>
              <a:t>次购物占比最大，淘宝</a:t>
            </a:r>
            <a:r>
              <a:rPr lang="en-US" altLang="zh-CN"/>
              <a:t>/</a:t>
            </a:r>
            <a:r>
              <a:rPr lang="zh-CN" altLang="en-US"/>
              <a:t>天猫、拼多多、京东</a:t>
            </a:r>
            <a:r>
              <a:rPr lang="en-US" altLang="zh-CN"/>
              <a:t>/</a:t>
            </a:r>
            <a:r>
              <a:rPr lang="zh-CN" altLang="en-US"/>
              <a:t>京喜位列前三甲。</a:t>
            </a:r>
          </a:p>
          <a:p>
            <a:r>
              <a:rPr lang="zh-CN" altLang="en-US"/>
              <a:t>社交电商月均小于</a:t>
            </a:r>
            <a:r>
              <a:rPr lang="en-US" altLang="zh-CN"/>
              <a:t>3</a:t>
            </a:r>
            <a:r>
              <a:rPr lang="zh-CN" altLang="en-US"/>
              <a:t>次占比最大，但抖音、有赞、微信群、微信小程序等多集中在</a:t>
            </a:r>
            <a:r>
              <a:rPr lang="en-US" altLang="zh-CN"/>
              <a:t>3-5</a:t>
            </a:r>
            <a:r>
              <a:rPr lang="zh-CN" altLang="en-US"/>
              <a:t>次，用户粘性强。</a:t>
            </a:r>
          </a:p>
        </p:txBody>
      </p:sp>
    </p:spTree>
    <p:extLst>
      <p:ext uri="{BB962C8B-B14F-4D97-AF65-F5344CB8AC3E}">
        <p14:creationId xmlns:p14="http://schemas.microsoft.com/office/powerpoint/2010/main" val="3488649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E762A1-FBF6-42A4-ACDA-441F53128E7D}"/>
              </a:ext>
            </a:extLst>
          </p:cNvPr>
          <p:cNvSpPr>
            <a:spLocks noGrp="1"/>
          </p:cNvSpPr>
          <p:nvPr>
            <p:ph type="title"/>
          </p:nvPr>
        </p:nvSpPr>
        <p:spPr/>
        <p:txBody>
          <a:bodyPr/>
          <a:lstStyle/>
          <a:p>
            <a:r>
              <a:rPr lang="zh-CN" altLang="en-US"/>
              <a:t>消费者平均每次购物花费时间</a:t>
            </a:r>
          </a:p>
        </p:txBody>
      </p:sp>
      <p:sp>
        <p:nvSpPr>
          <p:cNvPr id="3" name="内容占位符 2">
            <a:extLst>
              <a:ext uri="{FF2B5EF4-FFF2-40B4-BE49-F238E27FC236}">
                <a16:creationId xmlns:a16="http://schemas.microsoft.com/office/drawing/2014/main" id="{DFCA0D67-B117-42B0-B84F-4ABA392743D8}"/>
              </a:ext>
            </a:extLst>
          </p:cNvPr>
          <p:cNvSpPr>
            <a:spLocks noGrp="1"/>
          </p:cNvSpPr>
          <p:nvPr>
            <p:ph idx="1"/>
          </p:nvPr>
        </p:nvSpPr>
        <p:spPr/>
        <p:txBody>
          <a:bodyPr/>
          <a:lstStyle/>
          <a:p>
            <a:r>
              <a:rPr lang="zh-CN" altLang="en-US"/>
              <a:t>传统电商消费者主要集中在</a:t>
            </a:r>
            <a:r>
              <a:rPr lang="en-US" altLang="zh-CN"/>
              <a:t>30-60</a:t>
            </a:r>
            <a:r>
              <a:rPr lang="zh-CN" altLang="en-US"/>
              <a:t>分钟黄金时间段，淘宝</a:t>
            </a:r>
            <a:r>
              <a:rPr lang="en-US" altLang="zh-CN"/>
              <a:t>/</a:t>
            </a:r>
            <a:r>
              <a:rPr lang="zh-CN" altLang="en-US"/>
              <a:t>天猫、拼多多、京东</a:t>
            </a:r>
            <a:r>
              <a:rPr lang="en-US" altLang="zh-CN"/>
              <a:t>/</a:t>
            </a:r>
            <a:r>
              <a:rPr lang="zh-CN" altLang="en-US"/>
              <a:t>京喜排名前三位。</a:t>
            </a:r>
          </a:p>
          <a:p>
            <a:r>
              <a:rPr lang="zh-CN" altLang="en-US"/>
              <a:t>社交电商消费者主要集中在小于</a:t>
            </a:r>
            <a:r>
              <a:rPr lang="en-US" altLang="zh-CN"/>
              <a:t>30</a:t>
            </a:r>
            <a:r>
              <a:rPr lang="zh-CN" altLang="en-US"/>
              <a:t>分和</a:t>
            </a:r>
            <a:r>
              <a:rPr lang="en-US" altLang="zh-CN"/>
              <a:t>30</a:t>
            </a:r>
            <a:r>
              <a:rPr lang="zh-CN" altLang="en-US"/>
              <a:t>分</a:t>
            </a:r>
            <a:r>
              <a:rPr lang="en-US" altLang="zh-CN"/>
              <a:t>-60</a:t>
            </a:r>
            <a:r>
              <a:rPr lang="zh-CN" altLang="en-US"/>
              <a:t>分的时间段，抖音、快手、云集、花生日记等排名靠前。</a:t>
            </a:r>
          </a:p>
        </p:txBody>
      </p:sp>
    </p:spTree>
    <p:extLst>
      <p:ext uri="{BB962C8B-B14F-4D97-AF65-F5344CB8AC3E}">
        <p14:creationId xmlns:p14="http://schemas.microsoft.com/office/powerpoint/2010/main" val="1168052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83F4C2-A253-4FCD-B109-860BCB67B989}"/>
              </a:ext>
            </a:extLst>
          </p:cNvPr>
          <p:cNvSpPr>
            <a:spLocks noGrp="1"/>
          </p:cNvSpPr>
          <p:nvPr>
            <p:ph type="title"/>
          </p:nvPr>
        </p:nvSpPr>
        <p:spPr/>
        <p:txBody>
          <a:bodyPr/>
          <a:lstStyle/>
          <a:p>
            <a:r>
              <a:rPr lang="zh-CN" altLang="en-US"/>
              <a:t>消费者平均每次购物消费金额</a:t>
            </a:r>
          </a:p>
        </p:txBody>
      </p:sp>
      <p:sp>
        <p:nvSpPr>
          <p:cNvPr id="3" name="内容占位符 2">
            <a:extLst>
              <a:ext uri="{FF2B5EF4-FFF2-40B4-BE49-F238E27FC236}">
                <a16:creationId xmlns:a16="http://schemas.microsoft.com/office/drawing/2014/main" id="{AA266502-3797-41FE-AE3D-0CE1CB7B6301}"/>
              </a:ext>
            </a:extLst>
          </p:cNvPr>
          <p:cNvSpPr>
            <a:spLocks noGrp="1"/>
          </p:cNvSpPr>
          <p:nvPr>
            <p:ph idx="1"/>
          </p:nvPr>
        </p:nvSpPr>
        <p:spPr/>
        <p:txBody>
          <a:bodyPr/>
          <a:lstStyle/>
          <a:p>
            <a:r>
              <a:rPr lang="zh-CN" altLang="en-US"/>
              <a:t>传统电商和社交电商消费者每次购物消费金额多集中在</a:t>
            </a:r>
            <a:r>
              <a:rPr lang="en-US" altLang="zh-CN"/>
              <a:t>100</a:t>
            </a:r>
            <a:r>
              <a:rPr lang="zh-CN" altLang="en-US"/>
              <a:t>元以下、</a:t>
            </a:r>
            <a:r>
              <a:rPr lang="en-US" altLang="zh-CN"/>
              <a:t>100-200</a:t>
            </a:r>
            <a:r>
              <a:rPr lang="zh-CN" altLang="en-US"/>
              <a:t>元之间及</a:t>
            </a:r>
            <a:r>
              <a:rPr lang="en-US" altLang="zh-CN"/>
              <a:t>200-300</a:t>
            </a:r>
            <a:r>
              <a:rPr lang="zh-CN" altLang="en-US"/>
              <a:t>元之间，京东</a:t>
            </a:r>
            <a:r>
              <a:rPr lang="en-US" altLang="zh-CN"/>
              <a:t>/</a:t>
            </a:r>
            <a:r>
              <a:rPr lang="zh-CN" altLang="en-US"/>
              <a:t>京喜排名第一。</a:t>
            </a:r>
          </a:p>
          <a:p>
            <a:r>
              <a:rPr lang="zh-CN" altLang="en-US"/>
              <a:t>传统电商客单价略微高于社交电商，主要集中于</a:t>
            </a:r>
            <a:r>
              <a:rPr lang="en-US" altLang="zh-CN"/>
              <a:t>100-200</a:t>
            </a:r>
            <a:r>
              <a:rPr lang="zh-CN" altLang="en-US"/>
              <a:t>元及更高。社交电商更聚焦在</a:t>
            </a:r>
            <a:r>
              <a:rPr lang="en-US" altLang="zh-CN"/>
              <a:t>100</a:t>
            </a:r>
            <a:r>
              <a:rPr lang="zh-CN" altLang="en-US"/>
              <a:t>元以下的购买。</a:t>
            </a:r>
          </a:p>
          <a:p>
            <a:r>
              <a:rPr lang="zh-CN" altLang="en-US"/>
              <a:t>在消费者平均消费金额方面传统电商和社交电商逐步趋同，差异越来越小。</a:t>
            </a:r>
          </a:p>
        </p:txBody>
      </p:sp>
    </p:spTree>
    <p:extLst>
      <p:ext uri="{BB962C8B-B14F-4D97-AF65-F5344CB8AC3E}">
        <p14:creationId xmlns:p14="http://schemas.microsoft.com/office/powerpoint/2010/main" val="29210559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E8700D-16D2-4856-8667-B8BCF18BEB51}"/>
              </a:ext>
            </a:extLst>
          </p:cNvPr>
          <p:cNvSpPr>
            <a:spLocks noGrp="1"/>
          </p:cNvSpPr>
          <p:nvPr>
            <p:ph type="title"/>
          </p:nvPr>
        </p:nvSpPr>
        <p:spPr>
          <a:xfrm>
            <a:off x="838200" y="365125"/>
            <a:ext cx="10515600" cy="921415"/>
          </a:xfrm>
        </p:spPr>
        <p:txBody>
          <a:bodyPr/>
          <a:lstStyle/>
          <a:p>
            <a:r>
              <a:rPr lang="zh-CN" altLang="en-US"/>
              <a:t>消费者获取商品信息渠道</a:t>
            </a:r>
          </a:p>
        </p:txBody>
      </p:sp>
      <p:graphicFrame>
        <p:nvGraphicFramePr>
          <p:cNvPr id="4" name="表格 3">
            <a:extLst>
              <a:ext uri="{FF2B5EF4-FFF2-40B4-BE49-F238E27FC236}">
                <a16:creationId xmlns:a16="http://schemas.microsoft.com/office/drawing/2014/main" id="{15F87D57-80DC-48CD-9E7E-67E439106E4F}"/>
              </a:ext>
            </a:extLst>
          </p:cNvPr>
          <p:cNvGraphicFramePr>
            <a:graphicFrameLocks noGrp="1"/>
          </p:cNvGraphicFramePr>
          <p:nvPr>
            <p:extLst>
              <p:ext uri="{D42A27DB-BD31-4B8C-83A1-F6EECF244321}">
                <p14:modId xmlns:p14="http://schemas.microsoft.com/office/powerpoint/2010/main" val="108265742"/>
              </p:ext>
            </p:extLst>
          </p:nvPr>
        </p:nvGraphicFramePr>
        <p:xfrm>
          <a:off x="1103128" y="2446592"/>
          <a:ext cx="4394200" cy="1764030"/>
        </p:xfrm>
        <a:graphic>
          <a:graphicData uri="http://schemas.openxmlformats.org/drawingml/2006/table">
            <a:tbl>
              <a:tblPr>
                <a:tableStyleId>{5C22544A-7EE6-4342-B048-85BDC9FD1C3A}</a:tableStyleId>
              </a:tblPr>
              <a:tblGrid>
                <a:gridCol w="3632200">
                  <a:extLst>
                    <a:ext uri="{9D8B030D-6E8A-4147-A177-3AD203B41FA5}">
                      <a16:colId xmlns:a16="http://schemas.microsoft.com/office/drawing/2014/main" val="1255666131"/>
                    </a:ext>
                  </a:extLst>
                </a:gridCol>
                <a:gridCol w="762000">
                  <a:extLst>
                    <a:ext uri="{9D8B030D-6E8A-4147-A177-3AD203B41FA5}">
                      <a16:colId xmlns:a16="http://schemas.microsoft.com/office/drawing/2014/main" val="2209075546"/>
                    </a:ext>
                  </a:extLst>
                </a:gridCol>
              </a:tblGrid>
              <a:tr h="196850">
                <a:tc>
                  <a:txBody>
                    <a:bodyPr/>
                    <a:lstStyle/>
                    <a:p>
                      <a:pPr algn="l" fontAlgn="ctr"/>
                      <a:r>
                        <a:rPr lang="zh-CN" altLang="en-US" sz="1200" u="none" strike="noStrike">
                          <a:effectLst/>
                        </a:rPr>
                        <a:t>淘宝</a:t>
                      </a:r>
                      <a:r>
                        <a:rPr lang="en-US" altLang="zh-CN" sz="1200" u="none" strike="noStrike">
                          <a:effectLst/>
                        </a:rPr>
                        <a:t>/</a:t>
                      </a:r>
                      <a:r>
                        <a:rPr lang="zh-CN" altLang="en-US" sz="1200" u="none" strike="noStrike">
                          <a:effectLst/>
                        </a:rPr>
                        <a:t>天猫</a:t>
                      </a:r>
                      <a:r>
                        <a:rPr lang="en-US" altLang="zh-CN" sz="1200" u="none" strike="noStrike">
                          <a:effectLst/>
                        </a:rPr>
                        <a:t>/</a:t>
                      </a:r>
                      <a:r>
                        <a:rPr lang="zh-CN" altLang="en-US" sz="1200" u="none" strike="noStrike">
                          <a:effectLst/>
                        </a:rPr>
                        <a:t>京东等传统电商平台商品搜索</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90.68%</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3269731176"/>
                  </a:ext>
                </a:extLst>
              </a:tr>
              <a:tr h="196850">
                <a:tc>
                  <a:txBody>
                    <a:bodyPr/>
                    <a:lstStyle/>
                    <a:p>
                      <a:pPr algn="l" fontAlgn="ctr"/>
                      <a:r>
                        <a:rPr lang="zh-CN" altLang="en-US" sz="1200" u="none" strike="noStrike">
                          <a:effectLst/>
                        </a:rPr>
                        <a:t>微信群</a:t>
                      </a:r>
                      <a:r>
                        <a:rPr lang="en-US" altLang="zh-CN" sz="1200" u="none" strike="noStrike">
                          <a:effectLst/>
                        </a:rPr>
                        <a:t>/</a:t>
                      </a:r>
                      <a:r>
                        <a:rPr lang="zh-CN" altLang="en-US" sz="1200" u="none" strike="noStrike">
                          <a:effectLst/>
                        </a:rPr>
                        <a:t>朋友圈</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42.04%</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50120253"/>
                  </a:ext>
                </a:extLst>
              </a:tr>
              <a:tr h="178802">
                <a:tc>
                  <a:txBody>
                    <a:bodyPr/>
                    <a:lstStyle/>
                    <a:p>
                      <a:pPr algn="l" fontAlgn="ctr"/>
                      <a:r>
                        <a:rPr lang="zh-CN" altLang="en-US" sz="1200" u="none" strike="noStrike">
                          <a:effectLst/>
                        </a:rPr>
                        <a:t>熟人推荐</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34.99%</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278095199"/>
                  </a:ext>
                </a:extLst>
              </a:tr>
              <a:tr h="196850">
                <a:tc>
                  <a:txBody>
                    <a:bodyPr/>
                    <a:lstStyle/>
                    <a:p>
                      <a:pPr algn="l" fontAlgn="ctr"/>
                      <a:r>
                        <a:rPr lang="zh-CN" altLang="en-US" sz="1200" u="none" strike="noStrike">
                          <a:effectLst/>
                        </a:rPr>
                        <a:t>直播平台（抖音</a:t>
                      </a:r>
                      <a:r>
                        <a:rPr lang="en-US" altLang="zh-CN" sz="1200" u="none" strike="noStrike">
                          <a:effectLst/>
                        </a:rPr>
                        <a:t>/</a:t>
                      </a:r>
                      <a:r>
                        <a:rPr lang="zh-CN" altLang="en-US" sz="1200" u="none" strike="noStrike">
                          <a:effectLst/>
                        </a:rPr>
                        <a:t>快手等）</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34.02%</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06858298"/>
                  </a:ext>
                </a:extLst>
              </a:tr>
              <a:tr h="196850">
                <a:tc>
                  <a:txBody>
                    <a:bodyPr/>
                    <a:lstStyle/>
                    <a:p>
                      <a:pPr algn="l" fontAlgn="ctr"/>
                      <a:r>
                        <a:rPr lang="zh-CN" altLang="en-US" sz="1200" u="none" strike="noStrike">
                          <a:effectLst/>
                        </a:rPr>
                        <a:t>微信公众号</a:t>
                      </a:r>
                      <a:r>
                        <a:rPr lang="en-US" altLang="zh-CN" sz="1200" u="none" strike="noStrike">
                          <a:effectLst/>
                        </a:rPr>
                        <a:t>/</a:t>
                      </a:r>
                      <a:r>
                        <a:rPr lang="zh-CN" altLang="en-US" sz="1200" u="none" strike="noStrike">
                          <a:effectLst/>
                        </a:rPr>
                        <a:t>小程序推荐</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26.76%</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4167500223"/>
                  </a:ext>
                </a:extLst>
              </a:tr>
              <a:tr h="196850">
                <a:tc>
                  <a:txBody>
                    <a:bodyPr/>
                    <a:lstStyle/>
                    <a:p>
                      <a:pPr algn="l" fontAlgn="ctr"/>
                      <a:r>
                        <a:rPr lang="zh-CN" altLang="en-US" sz="1200" u="none" strike="noStrike">
                          <a:effectLst/>
                        </a:rPr>
                        <a:t>电视</a:t>
                      </a:r>
                      <a:r>
                        <a:rPr lang="en-US" altLang="zh-CN" sz="1200" u="none" strike="noStrike">
                          <a:effectLst/>
                        </a:rPr>
                        <a:t>/</a:t>
                      </a:r>
                      <a:r>
                        <a:rPr lang="zh-CN" altLang="en-US" sz="1200" u="none" strike="noStrike">
                          <a:effectLst/>
                        </a:rPr>
                        <a:t>网络</a:t>
                      </a:r>
                      <a:r>
                        <a:rPr lang="en-US" altLang="zh-CN" sz="1200" u="none" strike="noStrike">
                          <a:effectLst/>
                        </a:rPr>
                        <a:t>/</a:t>
                      </a:r>
                      <a:r>
                        <a:rPr lang="zh-CN" altLang="en-US" sz="1200" u="none" strike="noStrike">
                          <a:effectLst/>
                        </a:rPr>
                        <a:t>户外的广告</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26.65%</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678963289"/>
                  </a:ext>
                </a:extLst>
              </a:tr>
              <a:tr h="196850">
                <a:tc>
                  <a:txBody>
                    <a:bodyPr/>
                    <a:lstStyle/>
                    <a:p>
                      <a:pPr algn="l" fontAlgn="ctr"/>
                      <a:r>
                        <a:rPr lang="zh-CN" altLang="en-US" sz="1200" u="none" strike="noStrike">
                          <a:effectLst/>
                        </a:rPr>
                        <a:t>微博</a:t>
                      </a:r>
                      <a:r>
                        <a:rPr lang="en-US" altLang="zh-CN" sz="1200" u="none" strike="noStrike">
                          <a:effectLst/>
                        </a:rPr>
                        <a:t>/</a:t>
                      </a:r>
                      <a:r>
                        <a:rPr lang="zh-CN" altLang="en-US" sz="1200" u="none" strike="noStrike">
                          <a:effectLst/>
                        </a:rPr>
                        <a:t>小红书达人推荐</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24.81%</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971223444"/>
                  </a:ext>
                </a:extLst>
              </a:tr>
              <a:tr h="196850">
                <a:tc>
                  <a:txBody>
                    <a:bodyPr/>
                    <a:lstStyle/>
                    <a:p>
                      <a:pPr algn="l" fontAlgn="ctr"/>
                      <a:r>
                        <a:rPr lang="zh-CN" altLang="en-US" sz="1200" u="none" strike="noStrike">
                          <a:effectLst/>
                        </a:rPr>
                        <a:t>社交第三方平台商品搜索（有赞，云集，贝店等）</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11.70%</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3017205313"/>
                  </a:ext>
                </a:extLst>
              </a:tr>
              <a:tr h="196850">
                <a:tc>
                  <a:txBody>
                    <a:bodyPr/>
                    <a:lstStyle/>
                    <a:p>
                      <a:pPr algn="l" fontAlgn="ctr"/>
                      <a:r>
                        <a:rPr lang="zh-CN" altLang="en-US" sz="1200" u="none" strike="noStrike">
                          <a:effectLst/>
                        </a:rPr>
                        <a:t>其他</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0.33%</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895521936"/>
                  </a:ext>
                </a:extLst>
              </a:tr>
            </a:tbl>
          </a:graphicData>
        </a:graphic>
      </p:graphicFrame>
      <p:sp>
        <p:nvSpPr>
          <p:cNvPr id="6" name="文本框 5">
            <a:extLst>
              <a:ext uri="{FF2B5EF4-FFF2-40B4-BE49-F238E27FC236}">
                <a16:creationId xmlns:a16="http://schemas.microsoft.com/office/drawing/2014/main" id="{D438DD17-AE02-4C9C-9C54-F2F1B6232548}"/>
              </a:ext>
            </a:extLst>
          </p:cNvPr>
          <p:cNvSpPr txBox="1"/>
          <p:nvPr/>
        </p:nvSpPr>
        <p:spPr>
          <a:xfrm>
            <a:off x="1103128" y="1404901"/>
            <a:ext cx="10433198" cy="923330"/>
          </a:xfrm>
          <a:prstGeom prst="rect">
            <a:avLst/>
          </a:prstGeom>
          <a:noFill/>
        </p:spPr>
        <p:txBody>
          <a:bodyPr wrap="square">
            <a:spAutoFit/>
          </a:bodyPr>
          <a:lstStyle/>
          <a:p>
            <a:r>
              <a:rPr lang="zh-CN" altLang="en-US"/>
              <a:t>主要在哪些渠道获取商品信息：传统电商</a:t>
            </a:r>
            <a:endParaRPr lang="en-US" altLang="zh-CN"/>
          </a:p>
          <a:p>
            <a:r>
              <a:rPr lang="zh-CN" altLang="en-US"/>
              <a:t>传统电商消费者获取商品信息排名前五的是传统平台商品搜索、微信群和朋友圈、熟人推荐、直播平台、广告，传统渠道占比较高。</a:t>
            </a:r>
          </a:p>
        </p:txBody>
      </p:sp>
      <p:sp>
        <p:nvSpPr>
          <p:cNvPr id="8" name="文本框 7">
            <a:extLst>
              <a:ext uri="{FF2B5EF4-FFF2-40B4-BE49-F238E27FC236}">
                <a16:creationId xmlns:a16="http://schemas.microsoft.com/office/drawing/2014/main" id="{AE6AC256-D695-4F51-8801-496091564D88}"/>
              </a:ext>
            </a:extLst>
          </p:cNvPr>
          <p:cNvSpPr txBox="1"/>
          <p:nvPr/>
        </p:nvSpPr>
        <p:spPr>
          <a:xfrm>
            <a:off x="991486" y="4238907"/>
            <a:ext cx="10656481" cy="923330"/>
          </a:xfrm>
          <a:prstGeom prst="rect">
            <a:avLst/>
          </a:prstGeom>
          <a:noFill/>
        </p:spPr>
        <p:txBody>
          <a:bodyPr wrap="square">
            <a:spAutoFit/>
          </a:bodyPr>
          <a:lstStyle/>
          <a:p>
            <a:r>
              <a:rPr lang="zh-CN" altLang="en-US"/>
              <a:t>主要在哪些渠道获取商品信息：社交电商</a:t>
            </a:r>
            <a:endParaRPr lang="en-US" altLang="zh-CN"/>
          </a:p>
          <a:p>
            <a:r>
              <a:rPr lang="zh-CN" altLang="en-US"/>
              <a:t>社交电商消费者获取商品信息排名前五的是传统电平台搜索、微信群和朋友圈、直播平台、熟人推荐、微信公众号和小程序推荐，创新渠道占比较高。</a:t>
            </a:r>
          </a:p>
        </p:txBody>
      </p:sp>
      <p:graphicFrame>
        <p:nvGraphicFramePr>
          <p:cNvPr id="9" name="表格 8">
            <a:extLst>
              <a:ext uri="{FF2B5EF4-FFF2-40B4-BE49-F238E27FC236}">
                <a16:creationId xmlns:a16="http://schemas.microsoft.com/office/drawing/2014/main" id="{79797D56-EE3D-45C2-B186-B496312D377F}"/>
              </a:ext>
            </a:extLst>
          </p:cNvPr>
          <p:cNvGraphicFramePr>
            <a:graphicFrameLocks noGrp="1"/>
          </p:cNvGraphicFramePr>
          <p:nvPr>
            <p:extLst>
              <p:ext uri="{D42A27DB-BD31-4B8C-83A1-F6EECF244321}">
                <p14:modId xmlns:p14="http://schemas.microsoft.com/office/powerpoint/2010/main" val="899253785"/>
              </p:ext>
            </p:extLst>
          </p:nvPr>
        </p:nvGraphicFramePr>
        <p:xfrm>
          <a:off x="991486" y="5086350"/>
          <a:ext cx="4394200" cy="1771650"/>
        </p:xfrm>
        <a:graphic>
          <a:graphicData uri="http://schemas.openxmlformats.org/drawingml/2006/table">
            <a:tbl>
              <a:tblPr>
                <a:tableStyleId>{5C22544A-7EE6-4342-B048-85BDC9FD1C3A}</a:tableStyleId>
              </a:tblPr>
              <a:tblGrid>
                <a:gridCol w="3632200">
                  <a:extLst>
                    <a:ext uri="{9D8B030D-6E8A-4147-A177-3AD203B41FA5}">
                      <a16:colId xmlns:a16="http://schemas.microsoft.com/office/drawing/2014/main" val="746497991"/>
                    </a:ext>
                  </a:extLst>
                </a:gridCol>
                <a:gridCol w="762000">
                  <a:extLst>
                    <a:ext uri="{9D8B030D-6E8A-4147-A177-3AD203B41FA5}">
                      <a16:colId xmlns:a16="http://schemas.microsoft.com/office/drawing/2014/main" val="3811216437"/>
                    </a:ext>
                  </a:extLst>
                </a:gridCol>
              </a:tblGrid>
              <a:tr h="196850">
                <a:tc>
                  <a:txBody>
                    <a:bodyPr/>
                    <a:lstStyle/>
                    <a:p>
                      <a:pPr algn="l" fontAlgn="ctr"/>
                      <a:r>
                        <a:rPr lang="zh-CN" altLang="en-US" sz="1200" u="none" strike="noStrike">
                          <a:effectLst/>
                        </a:rPr>
                        <a:t>淘宝</a:t>
                      </a:r>
                      <a:r>
                        <a:rPr lang="en-US" altLang="zh-CN" sz="1200" u="none" strike="noStrike">
                          <a:effectLst/>
                        </a:rPr>
                        <a:t>/</a:t>
                      </a:r>
                      <a:r>
                        <a:rPr lang="zh-CN" altLang="en-US" sz="1200" u="none" strike="noStrike">
                          <a:effectLst/>
                        </a:rPr>
                        <a:t>天猫</a:t>
                      </a:r>
                      <a:r>
                        <a:rPr lang="en-US" altLang="zh-CN" sz="1200" u="none" strike="noStrike">
                          <a:effectLst/>
                        </a:rPr>
                        <a:t>/</a:t>
                      </a:r>
                      <a:r>
                        <a:rPr lang="zh-CN" altLang="en-US" sz="1200" u="none" strike="noStrike">
                          <a:effectLst/>
                        </a:rPr>
                        <a:t>京东等传统电商平台商品搜索</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55.56%</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3480723420"/>
                  </a:ext>
                </a:extLst>
              </a:tr>
              <a:tr h="196850">
                <a:tc>
                  <a:txBody>
                    <a:bodyPr/>
                    <a:lstStyle/>
                    <a:p>
                      <a:pPr algn="l" fontAlgn="ctr"/>
                      <a:r>
                        <a:rPr lang="zh-CN" altLang="en-US" sz="1200" u="none" strike="noStrike">
                          <a:effectLst/>
                        </a:rPr>
                        <a:t>微信群</a:t>
                      </a:r>
                      <a:r>
                        <a:rPr lang="en-US" altLang="zh-CN" sz="1200" u="none" strike="noStrike">
                          <a:effectLst/>
                        </a:rPr>
                        <a:t>/</a:t>
                      </a:r>
                      <a:r>
                        <a:rPr lang="zh-CN" altLang="en-US" sz="1200" u="none" strike="noStrike">
                          <a:effectLst/>
                        </a:rPr>
                        <a:t>朋友圈</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44.57%</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4003483309"/>
                  </a:ext>
                </a:extLst>
              </a:tr>
              <a:tr h="196850">
                <a:tc>
                  <a:txBody>
                    <a:bodyPr/>
                    <a:lstStyle/>
                    <a:p>
                      <a:pPr algn="l" fontAlgn="ctr"/>
                      <a:r>
                        <a:rPr lang="zh-CN" altLang="en-US" sz="1200" u="none" strike="noStrike">
                          <a:effectLst/>
                        </a:rPr>
                        <a:t>直播平台（抖音</a:t>
                      </a:r>
                      <a:r>
                        <a:rPr lang="en-US" altLang="zh-CN" sz="1200" u="none" strike="noStrike">
                          <a:effectLst/>
                        </a:rPr>
                        <a:t>/</a:t>
                      </a:r>
                      <a:r>
                        <a:rPr lang="zh-CN" altLang="en-US" sz="1200" u="none" strike="noStrike">
                          <a:effectLst/>
                        </a:rPr>
                        <a:t>快手等）</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41.89%</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298122357"/>
                  </a:ext>
                </a:extLst>
              </a:tr>
              <a:tr h="196850">
                <a:tc>
                  <a:txBody>
                    <a:bodyPr/>
                    <a:lstStyle/>
                    <a:p>
                      <a:pPr algn="l" fontAlgn="ctr"/>
                      <a:r>
                        <a:rPr lang="zh-CN" altLang="en-US" sz="1200" u="none" strike="noStrike">
                          <a:effectLst/>
                        </a:rPr>
                        <a:t>熟人推荐</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39.46%</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822503224"/>
                  </a:ext>
                </a:extLst>
              </a:tr>
              <a:tr h="196850">
                <a:tc>
                  <a:txBody>
                    <a:bodyPr/>
                    <a:lstStyle/>
                    <a:p>
                      <a:pPr algn="l" fontAlgn="ctr"/>
                      <a:r>
                        <a:rPr lang="zh-CN" altLang="en-US" sz="1200" u="none" strike="noStrike">
                          <a:effectLst/>
                        </a:rPr>
                        <a:t>微信公众号</a:t>
                      </a:r>
                      <a:r>
                        <a:rPr lang="en-US" altLang="zh-CN" sz="1200" u="none" strike="noStrike">
                          <a:effectLst/>
                        </a:rPr>
                        <a:t>/</a:t>
                      </a:r>
                      <a:r>
                        <a:rPr lang="zh-CN" altLang="en-US" sz="1200" u="none" strike="noStrike">
                          <a:effectLst/>
                        </a:rPr>
                        <a:t>小程序推荐</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31.67%</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4058961389"/>
                  </a:ext>
                </a:extLst>
              </a:tr>
              <a:tr h="196850">
                <a:tc>
                  <a:txBody>
                    <a:bodyPr/>
                    <a:lstStyle/>
                    <a:p>
                      <a:pPr algn="l" fontAlgn="ctr"/>
                      <a:r>
                        <a:rPr lang="zh-CN" altLang="en-US" sz="1200" u="none" strike="noStrike">
                          <a:effectLst/>
                        </a:rPr>
                        <a:t>微博</a:t>
                      </a:r>
                      <a:r>
                        <a:rPr lang="en-US" altLang="zh-CN" sz="1200" u="none" strike="noStrike">
                          <a:effectLst/>
                        </a:rPr>
                        <a:t>/</a:t>
                      </a:r>
                      <a:r>
                        <a:rPr lang="zh-CN" altLang="en-US" sz="1200" u="none" strike="noStrike">
                          <a:effectLst/>
                        </a:rPr>
                        <a:t>小红书达人推荐</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28.22%</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2502274053"/>
                  </a:ext>
                </a:extLst>
              </a:tr>
              <a:tr h="196850">
                <a:tc>
                  <a:txBody>
                    <a:bodyPr/>
                    <a:lstStyle/>
                    <a:p>
                      <a:pPr algn="l" fontAlgn="ctr"/>
                      <a:r>
                        <a:rPr lang="zh-CN" altLang="en-US" sz="1200" u="none" strike="noStrike">
                          <a:effectLst/>
                        </a:rPr>
                        <a:t>社交第三方平台商品搜索（有赞，云集，贝店等）</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20.82%</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830757437"/>
                  </a:ext>
                </a:extLst>
              </a:tr>
              <a:tr h="196850">
                <a:tc>
                  <a:txBody>
                    <a:bodyPr/>
                    <a:lstStyle/>
                    <a:p>
                      <a:pPr algn="l" fontAlgn="ctr"/>
                      <a:r>
                        <a:rPr lang="zh-CN" altLang="en-US" sz="1200" u="none" strike="noStrike">
                          <a:effectLst/>
                        </a:rPr>
                        <a:t>电视</a:t>
                      </a:r>
                      <a:r>
                        <a:rPr lang="en-US" altLang="zh-CN" sz="1200" u="none" strike="noStrike">
                          <a:effectLst/>
                        </a:rPr>
                        <a:t>/</a:t>
                      </a:r>
                      <a:r>
                        <a:rPr lang="zh-CN" altLang="en-US" sz="1200" u="none" strike="noStrike">
                          <a:effectLst/>
                        </a:rPr>
                        <a:t>网络</a:t>
                      </a:r>
                      <a:r>
                        <a:rPr lang="en-US" altLang="zh-CN" sz="1200" u="none" strike="noStrike">
                          <a:effectLst/>
                        </a:rPr>
                        <a:t>/</a:t>
                      </a:r>
                      <a:r>
                        <a:rPr lang="zh-CN" altLang="en-US" sz="1200" u="none" strike="noStrike">
                          <a:effectLst/>
                        </a:rPr>
                        <a:t>户外的广告</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17.88%</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418505918"/>
                  </a:ext>
                </a:extLst>
              </a:tr>
              <a:tr h="196850">
                <a:tc>
                  <a:txBody>
                    <a:bodyPr/>
                    <a:lstStyle/>
                    <a:p>
                      <a:pPr algn="l" fontAlgn="ctr"/>
                      <a:r>
                        <a:rPr lang="zh-CN" altLang="en-US" sz="1200" u="none" strike="noStrike">
                          <a:effectLst/>
                        </a:rPr>
                        <a:t>其他</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tc>
                  <a:txBody>
                    <a:bodyPr/>
                    <a:lstStyle/>
                    <a:p>
                      <a:pPr algn="r" fontAlgn="ctr"/>
                      <a:r>
                        <a:rPr lang="en-US" altLang="zh-CN" sz="1200" u="none" strike="noStrike">
                          <a:effectLst/>
                        </a:rPr>
                        <a:t>0.89%</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tc>
                <a:extLst>
                  <a:ext uri="{0D108BD9-81ED-4DB2-BD59-A6C34878D82A}">
                    <a16:rowId xmlns:a16="http://schemas.microsoft.com/office/drawing/2014/main" val="137585286"/>
                  </a:ext>
                </a:extLst>
              </a:tr>
            </a:tbl>
          </a:graphicData>
        </a:graphic>
      </p:graphicFrame>
      <p:sp>
        <p:nvSpPr>
          <p:cNvPr id="11" name="文本框 10">
            <a:extLst>
              <a:ext uri="{FF2B5EF4-FFF2-40B4-BE49-F238E27FC236}">
                <a16:creationId xmlns:a16="http://schemas.microsoft.com/office/drawing/2014/main" id="{FFA52B74-1FAE-48DA-A14C-22138E6EEDA4}"/>
              </a:ext>
            </a:extLst>
          </p:cNvPr>
          <p:cNvSpPr txBox="1"/>
          <p:nvPr/>
        </p:nvSpPr>
        <p:spPr>
          <a:xfrm>
            <a:off x="6096000" y="5453099"/>
            <a:ext cx="5440326" cy="646331"/>
          </a:xfrm>
          <a:prstGeom prst="rect">
            <a:avLst/>
          </a:prstGeom>
          <a:noFill/>
        </p:spPr>
        <p:txBody>
          <a:bodyPr wrap="square">
            <a:spAutoFit/>
          </a:bodyPr>
          <a:lstStyle/>
          <a:p>
            <a:r>
              <a:rPr lang="zh-CN" altLang="en-US"/>
              <a:t>两类不同业态消费者获取信息的方式非常接近，独特的创新手段目前不多。</a:t>
            </a:r>
          </a:p>
        </p:txBody>
      </p:sp>
    </p:spTree>
    <p:extLst>
      <p:ext uri="{BB962C8B-B14F-4D97-AF65-F5344CB8AC3E}">
        <p14:creationId xmlns:p14="http://schemas.microsoft.com/office/powerpoint/2010/main" val="9928279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11CBC1-8E7B-4AEC-8AC2-DE282A13E4CD}"/>
              </a:ext>
            </a:extLst>
          </p:cNvPr>
          <p:cNvSpPr>
            <a:spLocks noGrp="1"/>
          </p:cNvSpPr>
          <p:nvPr>
            <p:ph type="title"/>
          </p:nvPr>
        </p:nvSpPr>
        <p:spPr/>
        <p:txBody>
          <a:bodyPr/>
          <a:lstStyle/>
          <a:p>
            <a:r>
              <a:rPr lang="zh-CN" altLang="en-US"/>
              <a:t>影响消费者购买商品的原因</a:t>
            </a:r>
          </a:p>
        </p:txBody>
      </p:sp>
      <p:sp>
        <p:nvSpPr>
          <p:cNvPr id="3" name="内容占位符 2">
            <a:extLst>
              <a:ext uri="{FF2B5EF4-FFF2-40B4-BE49-F238E27FC236}">
                <a16:creationId xmlns:a16="http://schemas.microsoft.com/office/drawing/2014/main" id="{A20F7BFA-B551-40A2-AEB4-98AF479FFADD}"/>
              </a:ext>
            </a:extLst>
          </p:cNvPr>
          <p:cNvSpPr>
            <a:spLocks noGrp="1"/>
          </p:cNvSpPr>
          <p:nvPr>
            <p:ph idx="1"/>
          </p:nvPr>
        </p:nvSpPr>
        <p:spPr/>
        <p:txBody>
          <a:bodyPr/>
          <a:lstStyle/>
          <a:p>
            <a:r>
              <a:rPr lang="zh-CN" altLang="en-US"/>
              <a:t>超过</a:t>
            </a:r>
            <a:r>
              <a:rPr lang="en-US" altLang="zh-CN"/>
              <a:t>7</a:t>
            </a:r>
            <a:r>
              <a:rPr lang="zh-CN" altLang="en-US"/>
              <a:t>成消费者使用传统电商平台的原因是商品性价比高，其次为正品有保证及平台品牌知名度高。</a:t>
            </a:r>
            <a:endParaRPr lang="en-US" altLang="zh-CN"/>
          </a:p>
          <a:p>
            <a:r>
              <a:rPr lang="zh-CN" altLang="en-US"/>
              <a:t>社交电商消费者由于更加注重购物的趣味性、便捷性，低线城市人群广，获取信息的渠道更少，更信赖网红推荐、熟人推荐及明星代言的方式。</a:t>
            </a:r>
          </a:p>
        </p:txBody>
      </p:sp>
    </p:spTree>
    <p:extLst>
      <p:ext uri="{BB962C8B-B14F-4D97-AF65-F5344CB8AC3E}">
        <p14:creationId xmlns:p14="http://schemas.microsoft.com/office/powerpoint/2010/main" val="3448946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a:extLst>
              <a:ext uri="{FF2B5EF4-FFF2-40B4-BE49-F238E27FC236}">
                <a16:creationId xmlns:a16="http://schemas.microsoft.com/office/drawing/2014/main" id="{AE475206-7FB5-4ABD-B2A4-B33C033F6BF1}"/>
              </a:ext>
            </a:extLst>
          </p:cNvPr>
          <p:cNvSpPr/>
          <p:nvPr/>
        </p:nvSpPr>
        <p:spPr>
          <a:xfrm rot="20201968">
            <a:off x="-1538841" y="-1446855"/>
            <a:ext cx="4120792" cy="4452554"/>
          </a:xfrm>
          <a:prstGeom prst="ellipse">
            <a:avLst/>
          </a:prstGeom>
          <a:solidFill>
            <a:srgbClr val="D0F0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E3730CA6-190F-454E-8B47-792458FF0C53}"/>
              </a:ext>
            </a:extLst>
          </p:cNvPr>
          <p:cNvSpPr>
            <a:spLocks noGrp="1"/>
          </p:cNvSpPr>
          <p:nvPr>
            <p:ph type="title"/>
          </p:nvPr>
        </p:nvSpPr>
        <p:spPr>
          <a:xfrm>
            <a:off x="1983509" y="365125"/>
            <a:ext cx="10515600" cy="1325563"/>
          </a:xfrm>
        </p:spPr>
        <p:txBody>
          <a:bodyPr/>
          <a:lstStyle/>
          <a:p>
            <a:r>
              <a:rPr lang="zh-CN" altLang="en-US" dirty="0"/>
              <a:t>消费者购买产品属性分析</a:t>
            </a:r>
          </a:p>
        </p:txBody>
      </p:sp>
      <p:pic>
        <p:nvPicPr>
          <p:cNvPr id="6" name="图片 5">
            <a:extLst>
              <a:ext uri="{FF2B5EF4-FFF2-40B4-BE49-F238E27FC236}">
                <a16:creationId xmlns:a16="http://schemas.microsoft.com/office/drawing/2014/main" id="{7E627D46-3483-469F-A474-67F9498FDD2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99195" l="260" r="95325">
                        <a14:foregroundMark x1="36623" y1="7568" x2="36623" y2="7568"/>
                        <a14:foregroundMark x1="21558" y1="7568" x2="21558" y2="7568"/>
                        <a14:foregroundMark x1="9351" y1="8535" x2="9351" y2="8535"/>
                        <a14:foregroundMark x1="8052" y1="7407" x2="51429" y2="8857"/>
                        <a14:foregroundMark x1="51429" y1="8857" x2="4935" y2="11755"/>
                        <a14:foregroundMark x1="9351" y1="6119" x2="9351" y2="6119"/>
                        <a14:foregroundMark x1="9351" y1="6119" x2="20519" y2="5958"/>
                        <a14:foregroundMark x1="8571" y1="5958" x2="16623" y2="8374"/>
                        <a14:foregroundMark x1="6494" y1="6924" x2="6494" y2="6924"/>
                        <a14:foregroundMark x1="6494" y1="5314" x2="8312" y2="5314"/>
                        <a14:foregroundMark x1="10909" y1="4831" x2="13247" y2="4831"/>
                        <a14:foregroundMark x1="12208" y1="3221" x2="12208" y2="3221"/>
                        <a14:foregroundMark x1="59740" y1="7085" x2="59740" y2="7085"/>
                        <a14:foregroundMark x1="66753" y1="5797" x2="66753" y2="5797"/>
                        <a14:foregroundMark x1="60000" y1="3382" x2="60000" y2="3382"/>
                        <a14:foregroundMark x1="50130" y1="3382" x2="25195" y2="966"/>
                        <a14:foregroundMark x1="15584" y1="32206" x2="16883" y2="86957"/>
                        <a14:foregroundMark x1="16883" y1="86957" x2="37922" y2="89050"/>
                        <a14:foregroundMark x1="37922" y1="89050" x2="48312" y2="76490"/>
                        <a14:foregroundMark x1="48312" y1="76490" x2="47792" y2="45089"/>
                        <a14:foregroundMark x1="47792" y1="45089" x2="23377" y2="39614"/>
                        <a14:foregroundMark x1="35065" y1="46216" x2="27273" y2="71981"/>
                        <a14:foregroundMark x1="27273" y1="45733" x2="27273" y2="45733"/>
                        <a14:foregroundMark x1="14286" y1="30757" x2="14286" y2="30757"/>
                        <a14:foregroundMark x1="13247" y1="33333" x2="37403" y2="33655"/>
                        <a14:foregroundMark x1="40000" y1="33655" x2="51429" y2="32850"/>
                        <a14:foregroundMark x1="53766" y1="34300" x2="54286" y2="37842"/>
                        <a14:foregroundMark x1="54286" y1="37842" x2="54286" y2="37842"/>
                        <a14:foregroundMark x1="55844" y1="40580" x2="55844" y2="40580"/>
                        <a14:foregroundMark x1="57922" y1="38486" x2="58442" y2="37842"/>
                        <a14:foregroundMark x1="58442" y1="37842" x2="58442" y2="35910"/>
                        <a14:foregroundMark x1="55844" y1="25121" x2="54805" y2="29630"/>
                        <a14:foregroundMark x1="54805" y1="36393" x2="54805" y2="36393"/>
                        <a14:foregroundMark x1="70909" y1="35910" x2="72208" y2="35427"/>
                        <a14:foregroundMark x1="65455" y1="32367" x2="65455" y2="32367"/>
                        <a14:foregroundMark x1="93766" y1="17713" x2="93766" y2="17713"/>
                        <a14:foregroundMark x1="92208" y1="10145" x2="92208" y2="10145"/>
                        <a14:foregroundMark x1="65714" y1="13043" x2="65714" y2="13043"/>
                        <a14:foregroundMark x1="61299" y1="9984" x2="61299" y2="9984"/>
                        <a14:foregroundMark x1="60779" y1="6602" x2="60779" y2="6602"/>
                        <a14:foregroundMark x1="61558" y1="9179" x2="61558" y2="9179"/>
                        <a14:foregroundMark x1="62597" y1="9018" x2="62597" y2="9018"/>
                        <a14:foregroundMark x1="63117" y1="8052" x2="63117" y2="8052"/>
                        <a14:foregroundMark x1="49610" y1="15137" x2="49610" y2="15137"/>
                        <a14:foregroundMark x1="43117" y1="14654" x2="43117" y2="14654"/>
                        <a14:foregroundMark x1="27273" y1="13849" x2="27273" y2="13849"/>
                        <a14:foregroundMark x1="23377" y1="13043" x2="23377" y2="13043"/>
                        <a14:foregroundMark x1="6494" y1="15620" x2="48831" y2="14815"/>
                        <a14:foregroundMark x1="49091" y1="14654" x2="32208" y2="15781"/>
                        <a14:foregroundMark x1="35844" y1="16425" x2="18961" y2="18680"/>
                        <a14:foregroundMark x1="34805" y1="18357" x2="26753" y2="18357"/>
                        <a14:foregroundMark x1="44675" y1="17874" x2="44675" y2="17874"/>
                        <a14:foregroundMark x1="39740" y1="19807" x2="39740" y2="19807"/>
                        <a14:foregroundMark x1="35584" y1="19002" x2="61558" y2="19485"/>
                        <a14:foregroundMark x1="66234" y1="19002" x2="70390" y2="18841"/>
                        <a14:foregroundMark x1="68312" y1="17713" x2="70390" y2="4670"/>
                        <a14:foregroundMark x1="70390" y1="4670" x2="69091" y2="805"/>
                        <a14:foregroundMark x1="11429" y1="9501" x2="7273" y2="12077"/>
                        <a14:foregroundMark x1="13506" y1="9018" x2="8571" y2="7890"/>
                        <a14:foregroundMark x1="4416" y1="6441" x2="5974" y2="12560"/>
                        <a14:foregroundMark x1="57922" y1="5314" x2="63117" y2="9501"/>
                        <a14:foregroundMark x1="14805" y1="5475" x2="3896" y2="2738"/>
                        <a14:foregroundMark x1="52468" y1="15298" x2="36364" y2="15137"/>
                        <a14:foregroundMark x1="51429" y1="12560" x2="40519" y2="13205"/>
                        <a14:foregroundMark x1="51429" y1="13205" x2="41299" y2="14654"/>
                        <a14:foregroundMark x1="55584" y1="93398" x2="54286" y2="93559"/>
                        <a14:foregroundMark x1="47532" y1="60709" x2="47532" y2="60709"/>
                        <a14:foregroundMark x1="53247" y1="53945" x2="53247" y2="53945"/>
                        <a14:foregroundMark x1="56364" y1="47343" x2="55584" y2="67311"/>
                        <a14:foregroundMark x1="59221" y1="49758" x2="37662" y2="65862"/>
                        <a14:foregroundMark x1="37403" y1="43478" x2="22338" y2="65056"/>
                        <a14:foregroundMark x1="27532" y1="47343" x2="20779" y2="69726"/>
                        <a14:foregroundMark x1="20779" y1="71337" x2="20779" y2="71337"/>
                        <a14:foregroundMark x1="32987" y1="80676" x2="32987" y2="80676"/>
                        <a14:foregroundMark x1="43896" y1="68760" x2="38961" y2="80676"/>
                        <a14:foregroundMark x1="43377" y1="69726" x2="32987" y2="80676"/>
                        <a14:foregroundMark x1="32987" y1="80676" x2="27273" y2="81643"/>
                        <a14:foregroundMark x1="34026" y1="64251" x2="20519" y2="85346"/>
                        <a14:foregroundMark x1="22597" y1="76973" x2="17403" y2="76006"/>
                        <a14:foregroundMark x1="22597" y1="50725" x2="15844" y2="64573"/>
                        <a14:foregroundMark x1="17403" y1="39291" x2="15065" y2="53301"/>
                        <a14:foregroundMark x1="25974" y1="40419" x2="18961" y2="53301"/>
                        <a14:foregroundMark x1="25974" y1="39452" x2="24156" y2="39614"/>
                        <a14:foregroundMark x1="15844" y1="36715" x2="15844" y2="36715"/>
                        <a14:foregroundMark x1="5974" y1="37037" x2="5974" y2="37037"/>
                        <a14:foregroundMark x1="9870" y1="37037" x2="9870" y2="37037"/>
                        <a14:foregroundMark x1="9870" y1="37037" x2="4156" y2="71014"/>
                        <a14:foregroundMark x1="19740" y1="73913" x2="18442" y2="87762"/>
                        <a14:foregroundMark x1="17662" y1="70853" x2="14286" y2="83253"/>
                        <a14:foregroundMark x1="14286" y1="83253" x2="15584" y2="68277"/>
                        <a14:foregroundMark x1="15844" y1="66828" x2="15844" y2="81320"/>
                        <a14:foregroundMark x1="13506" y1="57649" x2="3377" y2="86312"/>
                        <a14:foregroundMark x1="3377" y1="86312" x2="3377" y2="86312"/>
                        <a14:foregroundMark x1="10909" y1="73108" x2="5974" y2="91465"/>
                        <a14:foregroundMark x1="13247" y1="80193" x2="32468" y2="93237"/>
                        <a14:foregroundMark x1="32468" y1="93237" x2="41299" y2="90499"/>
                        <a14:foregroundMark x1="49610" y1="81643" x2="51429" y2="82770"/>
                        <a14:foregroundMark x1="53247" y1="75362" x2="59221" y2="65056"/>
                        <a14:foregroundMark x1="61558" y1="46538" x2="54026" y2="67150"/>
                        <a14:foregroundMark x1="58961" y1="43639" x2="39221" y2="49597"/>
                        <a14:foregroundMark x1="43377" y1="38808" x2="32208" y2="30757"/>
                        <a14:foregroundMark x1="95325" y1="15620" x2="95325" y2="15620"/>
                        <a14:foregroundMark x1="87532" y1="8535" x2="87532" y2="8535"/>
                        <a14:foregroundMark x1="88052" y1="8535" x2="88052" y2="8535"/>
                        <a14:foregroundMark x1="89610" y1="7890" x2="89610" y2="7890"/>
                        <a14:foregroundMark x1="87013" y1="27214" x2="86234" y2="36876"/>
                        <a14:foregroundMark x1="89610" y1="23833" x2="89870" y2="46538"/>
                        <a14:foregroundMark x1="92208" y1="12077" x2="92208" y2="47826"/>
                        <a14:foregroundMark x1="87273" y1="15137" x2="87273" y2="53301"/>
                        <a14:foregroundMark x1="91688" y1="31562" x2="88052" y2="86473"/>
                        <a14:foregroundMark x1="95584" y1="80837" x2="82078" y2="80837"/>
                        <a14:foregroundMark x1="90390" y1="14815" x2="93766" y2="6441"/>
                        <a14:foregroundMark x1="94545" y1="9984" x2="95844" y2="5475"/>
                        <a14:foregroundMark x1="92468" y1="8052" x2="92208" y2="10145"/>
                        <a14:foregroundMark x1="10130" y1="18680" x2="10130" y2="18680"/>
                        <a14:foregroundMark x1="14805" y1="19485" x2="14805" y2="19485"/>
                        <a14:foregroundMark x1="14026" y1="19485" x2="12208" y2="19485"/>
                        <a14:foregroundMark x1="10130" y1="19485" x2="2597" y2="19485"/>
                        <a14:foregroundMark x1="36364" y1="29630" x2="46494" y2="30274"/>
                        <a14:foregroundMark x1="49870" y1="30596" x2="66234" y2="58454"/>
                        <a14:foregroundMark x1="66234" y1="58454" x2="65195" y2="90982"/>
                        <a14:foregroundMark x1="65195" y1="90982" x2="42078" y2="99195"/>
                        <a14:foregroundMark x1="42078" y1="99195" x2="5974" y2="99195"/>
                        <a14:foregroundMark x1="60519" y1="3382" x2="50909" y2="2415"/>
                        <a14:foregroundMark x1="23377" y1="1771" x2="11429" y2="2254"/>
                        <a14:foregroundMark x1="2338" y1="6602" x2="260" y2="13688"/>
                      </a14:backgroundRemoval>
                    </a14:imgEffect>
                  </a14:imgLayer>
                </a14:imgProps>
              </a:ext>
              <a:ext uri="{28A0092B-C50C-407E-A947-70E740481C1C}">
                <a14:useLocalDpi xmlns:a14="http://schemas.microsoft.com/office/drawing/2010/main" val="0"/>
              </a:ext>
            </a:extLst>
          </a:blip>
          <a:stretch>
            <a:fillRect/>
          </a:stretch>
        </p:blipFill>
        <p:spPr>
          <a:xfrm>
            <a:off x="40163" y="1926359"/>
            <a:ext cx="2444750" cy="3943350"/>
          </a:xfrm>
          <a:prstGeom prst="rect">
            <a:avLst/>
          </a:prstGeom>
        </p:spPr>
      </p:pic>
      <p:pic>
        <p:nvPicPr>
          <p:cNvPr id="9" name="图片 8">
            <a:extLst>
              <a:ext uri="{FF2B5EF4-FFF2-40B4-BE49-F238E27FC236}">
                <a16:creationId xmlns:a16="http://schemas.microsoft.com/office/drawing/2014/main" id="{C33E3E05-DCC0-4E6B-BCF8-65548EF705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3603" y="1510190"/>
            <a:ext cx="326115" cy="492369"/>
          </a:xfrm>
          <a:prstGeom prst="rect">
            <a:avLst/>
          </a:prstGeom>
        </p:spPr>
      </p:pic>
      <p:sp>
        <p:nvSpPr>
          <p:cNvPr id="10" name="矩形 9">
            <a:extLst>
              <a:ext uri="{FF2B5EF4-FFF2-40B4-BE49-F238E27FC236}">
                <a16:creationId xmlns:a16="http://schemas.microsoft.com/office/drawing/2014/main" id="{C4CC6C83-0182-4F58-9992-8623D93CDF14}"/>
              </a:ext>
            </a:extLst>
          </p:cNvPr>
          <p:cNvSpPr/>
          <p:nvPr/>
        </p:nvSpPr>
        <p:spPr>
          <a:xfrm>
            <a:off x="0" y="5869709"/>
            <a:ext cx="3696127" cy="918875"/>
          </a:xfrm>
          <a:prstGeom prst="rect">
            <a:avLst/>
          </a:prstGeom>
          <a:gradFill>
            <a:gsLst>
              <a:gs pos="0">
                <a:srgbClr val="BDBDBD"/>
              </a:gs>
              <a:gs pos="100000">
                <a:schemeClr val="bg1"/>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a:extLst>
              <a:ext uri="{FF2B5EF4-FFF2-40B4-BE49-F238E27FC236}">
                <a16:creationId xmlns:a16="http://schemas.microsoft.com/office/drawing/2014/main" id="{C7E6B663-4AC2-42E4-8C05-C25307EAEE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5899" y="2355850"/>
            <a:ext cx="428625" cy="114300"/>
          </a:xfrm>
          <a:prstGeom prst="rect">
            <a:avLst/>
          </a:prstGeom>
        </p:spPr>
      </p:pic>
      <p:pic>
        <p:nvPicPr>
          <p:cNvPr id="14" name="图片 13">
            <a:extLst>
              <a:ext uri="{FF2B5EF4-FFF2-40B4-BE49-F238E27FC236}">
                <a16:creationId xmlns:a16="http://schemas.microsoft.com/office/drawing/2014/main" id="{7441C156-AD1A-4EC0-ACCB-495C0F9071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73938" y="4040020"/>
            <a:ext cx="3267541" cy="1585813"/>
          </a:xfrm>
          <a:prstGeom prst="rect">
            <a:avLst/>
          </a:prstGeom>
        </p:spPr>
      </p:pic>
      <p:pic>
        <p:nvPicPr>
          <p:cNvPr id="16" name="图片 15">
            <a:extLst>
              <a:ext uri="{FF2B5EF4-FFF2-40B4-BE49-F238E27FC236}">
                <a16:creationId xmlns:a16="http://schemas.microsoft.com/office/drawing/2014/main" id="{E983F173-60A7-4E05-B3E1-0C1FBB80FE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57382" y="4970113"/>
            <a:ext cx="935182" cy="1084811"/>
          </a:xfrm>
          <a:prstGeom prst="rect">
            <a:avLst/>
          </a:prstGeom>
        </p:spPr>
      </p:pic>
      <p:pic>
        <p:nvPicPr>
          <p:cNvPr id="18" name="图片 17">
            <a:extLst>
              <a:ext uri="{FF2B5EF4-FFF2-40B4-BE49-F238E27FC236}">
                <a16:creationId xmlns:a16="http://schemas.microsoft.com/office/drawing/2014/main" id="{3EE1B293-9828-4648-906F-118558E49C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76490" y="5011392"/>
            <a:ext cx="463463" cy="814192"/>
          </a:xfrm>
          <a:prstGeom prst="rect">
            <a:avLst/>
          </a:prstGeom>
        </p:spPr>
      </p:pic>
      <p:pic>
        <p:nvPicPr>
          <p:cNvPr id="20" name="图片 19">
            <a:extLst>
              <a:ext uri="{FF2B5EF4-FFF2-40B4-BE49-F238E27FC236}">
                <a16:creationId xmlns:a16="http://schemas.microsoft.com/office/drawing/2014/main" id="{96478F2B-5559-4126-BA4F-7CCC7232ED5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88356" y="3698299"/>
            <a:ext cx="2153093" cy="2307265"/>
          </a:xfrm>
          <a:prstGeom prst="rect">
            <a:avLst/>
          </a:prstGeom>
        </p:spPr>
      </p:pic>
      <p:pic>
        <p:nvPicPr>
          <p:cNvPr id="24" name="图片 23">
            <a:extLst>
              <a:ext uri="{FF2B5EF4-FFF2-40B4-BE49-F238E27FC236}">
                <a16:creationId xmlns:a16="http://schemas.microsoft.com/office/drawing/2014/main" id="{3F0C7123-21A3-472F-916D-E5C4D0C8F50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352361" y="279359"/>
            <a:ext cx="1095375" cy="1000125"/>
          </a:xfrm>
          <a:prstGeom prst="rect">
            <a:avLst/>
          </a:prstGeom>
        </p:spPr>
      </p:pic>
      <p:pic>
        <p:nvPicPr>
          <p:cNvPr id="15" name="图片 14">
            <a:extLst>
              <a:ext uri="{FF2B5EF4-FFF2-40B4-BE49-F238E27FC236}">
                <a16:creationId xmlns:a16="http://schemas.microsoft.com/office/drawing/2014/main" id="{DC9981AF-45BB-4C47-892F-F117F43C90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35745" y="5011392"/>
            <a:ext cx="935182" cy="1084811"/>
          </a:xfrm>
          <a:prstGeom prst="rect">
            <a:avLst/>
          </a:prstGeom>
        </p:spPr>
      </p:pic>
    </p:spTree>
    <p:extLst>
      <p:ext uri="{BB962C8B-B14F-4D97-AF65-F5344CB8AC3E}">
        <p14:creationId xmlns:p14="http://schemas.microsoft.com/office/powerpoint/2010/main" val="3213455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781918-577A-4395-B110-F9729E15D97E}"/>
              </a:ext>
            </a:extLst>
          </p:cNvPr>
          <p:cNvSpPr>
            <a:spLocks noGrp="1"/>
          </p:cNvSpPr>
          <p:nvPr>
            <p:ph type="title"/>
          </p:nvPr>
        </p:nvSpPr>
        <p:spPr/>
        <p:txBody>
          <a:bodyPr/>
          <a:lstStyle/>
          <a:p>
            <a:r>
              <a:rPr lang="zh-CN" altLang="en-US"/>
              <a:t>消费者购买产品分析 </a:t>
            </a:r>
            <a:r>
              <a:rPr lang="en-US" altLang="zh-CN"/>
              <a:t>– </a:t>
            </a:r>
            <a:r>
              <a:rPr lang="zh-CN" altLang="en-US"/>
              <a:t>传统电商</a:t>
            </a:r>
          </a:p>
        </p:txBody>
      </p:sp>
      <p:sp>
        <p:nvSpPr>
          <p:cNvPr id="6" name="文本框 5">
            <a:extLst>
              <a:ext uri="{FF2B5EF4-FFF2-40B4-BE49-F238E27FC236}">
                <a16:creationId xmlns:a16="http://schemas.microsoft.com/office/drawing/2014/main" id="{A67D8577-AE0B-4F44-93EE-B1B8C4440043}"/>
              </a:ext>
            </a:extLst>
          </p:cNvPr>
          <p:cNvSpPr txBox="1"/>
          <p:nvPr/>
        </p:nvSpPr>
        <p:spPr>
          <a:xfrm>
            <a:off x="7506237" y="6119336"/>
            <a:ext cx="9698960" cy="738664"/>
          </a:xfrm>
          <a:prstGeom prst="rect">
            <a:avLst/>
          </a:prstGeom>
          <a:noFill/>
        </p:spPr>
        <p:txBody>
          <a:bodyPr wrap="square">
            <a:spAutoFit/>
          </a:bodyPr>
          <a:lstStyle/>
          <a:p>
            <a:r>
              <a:rPr lang="zh-CN" altLang="en-US" sz="1400" dirty="0">
                <a:solidFill>
                  <a:srgbClr val="00B0F0"/>
                </a:solidFill>
              </a:rPr>
              <a:t>传统电商平台中，服装</a:t>
            </a:r>
            <a:r>
              <a:rPr lang="en-US" altLang="zh-CN" sz="1400" dirty="0">
                <a:solidFill>
                  <a:srgbClr val="00B0F0"/>
                </a:solidFill>
              </a:rPr>
              <a:t>/</a:t>
            </a:r>
            <a:r>
              <a:rPr lang="zh-CN" altLang="en-US" sz="1400" dirty="0">
                <a:solidFill>
                  <a:srgbClr val="00B0F0"/>
                </a:solidFill>
              </a:rPr>
              <a:t>鞋帽、箱包服饰、美妆个护</a:t>
            </a:r>
          </a:p>
          <a:p>
            <a:r>
              <a:rPr lang="zh-CN" altLang="en-US" sz="1400" dirty="0">
                <a:solidFill>
                  <a:srgbClr val="00B0F0"/>
                </a:solidFill>
              </a:rPr>
              <a:t>消费者购买愿望最强烈、其次为家纺家居、食品生鲜、</a:t>
            </a:r>
          </a:p>
          <a:p>
            <a:r>
              <a:rPr lang="zh-CN" altLang="en-US" sz="1400" dirty="0">
                <a:solidFill>
                  <a:srgbClr val="00B0F0"/>
                </a:solidFill>
              </a:rPr>
              <a:t>数码产品、家用电器、运动户外等。</a:t>
            </a:r>
          </a:p>
        </p:txBody>
      </p:sp>
      <p:graphicFrame>
        <p:nvGraphicFramePr>
          <p:cNvPr id="7" name="图表 6">
            <a:extLst>
              <a:ext uri="{FF2B5EF4-FFF2-40B4-BE49-F238E27FC236}">
                <a16:creationId xmlns:a16="http://schemas.microsoft.com/office/drawing/2014/main" id="{B418B97A-F641-4349-8D83-A3EED10FDF2C}"/>
              </a:ext>
            </a:extLst>
          </p:cNvPr>
          <p:cNvGraphicFramePr/>
          <p:nvPr>
            <p:extLst>
              <p:ext uri="{D42A27DB-BD31-4B8C-83A1-F6EECF244321}">
                <p14:modId xmlns:p14="http://schemas.microsoft.com/office/powerpoint/2010/main" val="69712293"/>
              </p:ext>
            </p:extLst>
          </p:nvPr>
        </p:nvGraphicFramePr>
        <p:xfrm>
          <a:off x="581891" y="3865653"/>
          <a:ext cx="4784254" cy="28905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图表 8">
            <a:extLst>
              <a:ext uri="{FF2B5EF4-FFF2-40B4-BE49-F238E27FC236}">
                <a16:creationId xmlns:a16="http://schemas.microsoft.com/office/drawing/2014/main" id="{F6CB2794-5CEB-49B0-B96B-2F319122CF1F}"/>
              </a:ext>
            </a:extLst>
          </p:cNvPr>
          <p:cNvGraphicFramePr/>
          <p:nvPr>
            <p:extLst>
              <p:ext uri="{D42A27DB-BD31-4B8C-83A1-F6EECF244321}">
                <p14:modId xmlns:p14="http://schemas.microsoft.com/office/powerpoint/2010/main" val="1356807829"/>
              </p:ext>
            </p:extLst>
          </p:nvPr>
        </p:nvGraphicFramePr>
        <p:xfrm>
          <a:off x="6333608" y="1301239"/>
          <a:ext cx="4784254" cy="28905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图表 9">
            <a:extLst>
              <a:ext uri="{FF2B5EF4-FFF2-40B4-BE49-F238E27FC236}">
                <a16:creationId xmlns:a16="http://schemas.microsoft.com/office/drawing/2014/main" id="{EFCFD4E9-68B7-4604-A8CB-A77C25A0C840}"/>
              </a:ext>
            </a:extLst>
          </p:cNvPr>
          <p:cNvGraphicFramePr/>
          <p:nvPr>
            <p:extLst>
              <p:ext uri="{D42A27DB-BD31-4B8C-83A1-F6EECF244321}">
                <p14:modId xmlns:p14="http://schemas.microsoft.com/office/powerpoint/2010/main" val="2597206154"/>
              </p:ext>
            </p:extLst>
          </p:nvPr>
        </p:nvGraphicFramePr>
        <p:xfrm>
          <a:off x="229959" y="1270669"/>
          <a:ext cx="4784254" cy="289054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图表 14">
            <a:extLst>
              <a:ext uri="{FF2B5EF4-FFF2-40B4-BE49-F238E27FC236}">
                <a16:creationId xmlns:a16="http://schemas.microsoft.com/office/drawing/2014/main" id="{3AB04E20-CB05-4287-9390-F4095E63A712}"/>
              </a:ext>
            </a:extLst>
          </p:cNvPr>
          <p:cNvGraphicFramePr/>
          <p:nvPr>
            <p:extLst>
              <p:ext uri="{D42A27DB-BD31-4B8C-83A1-F6EECF244321}">
                <p14:modId xmlns:p14="http://schemas.microsoft.com/office/powerpoint/2010/main" val="4064454139"/>
              </p:ext>
            </p:extLst>
          </p:nvPr>
        </p:nvGraphicFramePr>
        <p:xfrm>
          <a:off x="6569546" y="3865653"/>
          <a:ext cx="4784254" cy="289054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643287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B2D868-7249-47EC-B92B-8FE967D359DE}"/>
              </a:ext>
            </a:extLst>
          </p:cNvPr>
          <p:cNvSpPr>
            <a:spLocks noGrp="1"/>
          </p:cNvSpPr>
          <p:nvPr>
            <p:ph type="title"/>
          </p:nvPr>
        </p:nvSpPr>
        <p:spPr/>
        <p:txBody>
          <a:bodyPr/>
          <a:lstStyle/>
          <a:p>
            <a:r>
              <a:rPr lang="zh-CN" altLang="en-US"/>
              <a:t>消费者购买产品分析</a:t>
            </a:r>
            <a:r>
              <a:rPr lang="en-US" altLang="zh-CN"/>
              <a:t>- </a:t>
            </a:r>
            <a:r>
              <a:rPr lang="zh-CN" altLang="en-US"/>
              <a:t>拼团电商</a:t>
            </a:r>
          </a:p>
        </p:txBody>
      </p:sp>
      <p:sp>
        <p:nvSpPr>
          <p:cNvPr id="3" name="内容占位符 2">
            <a:extLst>
              <a:ext uri="{FF2B5EF4-FFF2-40B4-BE49-F238E27FC236}">
                <a16:creationId xmlns:a16="http://schemas.microsoft.com/office/drawing/2014/main" id="{C047372A-F7CA-4F5F-BDFB-9BC9C1450E41}"/>
              </a:ext>
            </a:extLst>
          </p:cNvPr>
          <p:cNvSpPr>
            <a:spLocks noGrp="1"/>
          </p:cNvSpPr>
          <p:nvPr>
            <p:ph idx="1"/>
          </p:nvPr>
        </p:nvSpPr>
        <p:spPr/>
        <p:txBody>
          <a:bodyPr/>
          <a:lstStyle/>
          <a:p>
            <a:r>
              <a:rPr lang="zh-CN" altLang="en-US"/>
              <a:t>拼多多平台中，消费者购买服装</a:t>
            </a:r>
            <a:r>
              <a:rPr lang="en-US" altLang="zh-CN"/>
              <a:t>/</a:t>
            </a:r>
            <a:r>
              <a:rPr lang="zh-CN" altLang="en-US"/>
              <a:t>鞋帽、食品生鲜、家纺家居、箱包</a:t>
            </a:r>
            <a:r>
              <a:rPr lang="en-US" altLang="zh-CN"/>
              <a:t>/</a:t>
            </a:r>
            <a:r>
              <a:rPr lang="zh-CN" altLang="en-US"/>
              <a:t>服饰愿望强烈，除食品生鲜外，其他品类的购买比例与淘宝</a:t>
            </a:r>
            <a:r>
              <a:rPr lang="en-US" altLang="zh-CN"/>
              <a:t>/</a:t>
            </a:r>
            <a:r>
              <a:rPr lang="zh-CN" altLang="en-US"/>
              <a:t>天猫、京东</a:t>
            </a:r>
            <a:r>
              <a:rPr lang="en-US" altLang="zh-CN"/>
              <a:t>/</a:t>
            </a:r>
            <a:r>
              <a:rPr lang="zh-CN" altLang="en-US"/>
              <a:t>京喜等已非常接近。</a:t>
            </a:r>
          </a:p>
        </p:txBody>
      </p:sp>
    </p:spTree>
    <p:extLst>
      <p:ext uri="{BB962C8B-B14F-4D97-AF65-F5344CB8AC3E}">
        <p14:creationId xmlns:p14="http://schemas.microsoft.com/office/powerpoint/2010/main" val="3562067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352010-8C16-49C5-A455-7332EB8206F1}"/>
              </a:ext>
            </a:extLst>
          </p:cNvPr>
          <p:cNvSpPr>
            <a:spLocks noGrp="1"/>
          </p:cNvSpPr>
          <p:nvPr>
            <p:ph type="title"/>
          </p:nvPr>
        </p:nvSpPr>
        <p:spPr/>
        <p:txBody>
          <a:bodyPr>
            <a:normAutofit/>
          </a:bodyPr>
          <a:lstStyle/>
          <a:p>
            <a:r>
              <a:rPr lang="zh-CN" altLang="en-US" sz="4000" dirty="0"/>
              <a:t>消费者购买产品分析</a:t>
            </a:r>
            <a:r>
              <a:rPr lang="en-US" altLang="zh-CN" sz="4000" dirty="0"/>
              <a:t>- </a:t>
            </a:r>
            <a:r>
              <a:rPr lang="zh-CN" altLang="en-US" sz="4000" dirty="0"/>
              <a:t>直播短视频及内容导购</a:t>
            </a:r>
          </a:p>
        </p:txBody>
      </p:sp>
      <p:sp>
        <p:nvSpPr>
          <p:cNvPr id="6" name="文本框 5">
            <a:extLst>
              <a:ext uri="{FF2B5EF4-FFF2-40B4-BE49-F238E27FC236}">
                <a16:creationId xmlns:a16="http://schemas.microsoft.com/office/drawing/2014/main" id="{125501E6-1A31-49E0-BEB5-D331C569D2F5}"/>
              </a:ext>
            </a:extLst>
          </p:cNvPr>
          <p:cNvSpPr txBox="1"/>
          <p:nvPr/>
        </p:nvSpPr>
        <p:spPr>
          <a:xfrm>
            <a:off x="7465212" y="5809161"/>
            <a:ext cx="3468871" cy="1077218"/>
          </a:xfrm>
          <a:prstGeom prst="rect">
            <a:avLst/>
          </a:prstGeom>
          <a:noFill/>
        </p:spPr>
        <p:txBody>
          <a:bodyPr wrap="square">
            <a:spAutoFit/>
          </a:bodyPr>
          <a:lstStyle/>
          <a:p>
            <a:r>
              <a:rPr lang="zh-CN" altLang="en-US" sz="1600" b="1" dirty="0">
                <a:solidFill>
                  <a:srgbClr val="00B0F0"/>
                </a:solidFill>
              </a:rPr>
              <a:t>直播短视频及内容导购平台中，商品购物偏好前三位</a:t>
            </a:r>
          </a:p>
          <a:p>
            <a:r>
              <a:rPr lang="zh-CN" altLang="en-US" sz="1600" b="1" dirty="0">
                <a:solidFill>
                  <a:srgbClr val="00B0F0"/>
                </a:solidFill>
              </a:rPr>
              <a:t>为服装</a:t>
            </a:r>
            <a:r>
              <a:rPr lang="en-US" altLang="zh-CN" sz="1600" b="1" dirty="0">
                <a:solidFill>
                  <a:srgbClr val="00B0F0"/>
                </a:solidFill>
              </a:rPr>
              <a:t>/</a:t>
            </a:r>
            <a:r>
              <a:rPr lang="zh-CN" altLang="en-US" sz="1600" b="1" dirty="0">
                <a:solidFill>
                  <a:srgbClr val="00B0F0"/>
                </a:solidFill>
              </a:rPr>
              <a:t>鞋帽、美妆个护及箱包服饰等。</a:t>
            </a:r>
          </a:p>
        </p:txBody>
      </p:sp>
      <p:graphicFrame>
        <p:nvGraphicFramePr>
          <p:cNvPr id="8" name="图表 7">
            <a:extLst>
              <a:ext uri="{FF2B5EF4-FFF2-40B4-BE49-F238E27FC236}">
                <a16:creationId xmlns:a16="http://schemas.microsoft.com/office/drawing/2014/main" id="{37EAE414-D43F-4F2F-9226-DB38CC921943}"/>
              </a:ext>
            </a:extLst>
          </p:cNvPr>
          <p:cNvGraphicFramePr/>
          <p:nvPr>
            <p:extLst>
              <p:ext uri="{D42A27DB-BD31-4B8C-83A1-F6EECF244321}">
                <p14:modId xmlns:p14="http://schemas.microsoft.com/office/powerpoint/2010/main" val="2494571621"/>
              </p:ext>
            </p:extLst>
          </p:nvPr>
        </p:nvGraphicFramePr>
        <p:xfrm>
          <a:off x="394855" y="1560944"/>
          <a:ext cx="5036127" cy="260465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图表 8">
            <a:extLst>
              <a:ext uri="{FF2B5EF4-FFF2-40B4-BE49-F238E27FC236}">
                <a16:creationId xmlns:a16="http://schemas.microsoft.com/office/drawing/2014/main" id="{A28C0A50-BDED-49BD-A9C3-ED46840E4827}"/>
              </a:ext>
            </a:extLst>
          </p:cNvPr>
          <p:cNvGraphicFramePr/>
          <p:nvPr>
            <p:extLst>
              <p:ext uri="{D42A27DB-BD31-4B8C-83A1-F6EECF244321}">
                <p14:modId xmlns:p14="http://schemas.microsoft.com/office/powerpoint/2010/main" val="3920469508"/>
              </p:ext>
            </p:extLst>
          </p:nvPr>
        </p:nvGraphicFramePr>
        <p:xfrm>
          <a:off x="6459601" y="1452496"/>
          <a:ext cx="5036127" cy="260465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图表 9">
            <a:extLst>
              <a:ext uri="{FF2B5EF4-FFF2-40B4-BE49-F238E27FC236}">
                <a16:creationId xmlns:a16="http://schemas.microsoft.com/office/drawing/2014/main" id="{1FB645C9-DACE-4A8B-9834-0A13720B100C}"/>
              </a:ext>
            </a:extLst>
          </p:cNvPr>
          <p:cNvGraphicFramePr/>
          <p:nvPr>
            <p:extLst>
              <p:ext uri="{D42A27DB-BD31-4B8C-83A1-F6EECF244321}">
                <p14:modId xmlns:p14="http://schemas.microsoft.com/office/powerpoint/2010/main" val="104055439"/>
              </p:ext>
            </p:extLst>
          </p:nvPr>
        </p:nvGraphicFramePr>
        <p:xfrm>
          <a:off x="838200" y="3888220"/>
          <a:ext cx="5036127" cy="260465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图表 16">
            <a:extLst>
              <a:ext uri="{FF2B5EF4-FFF2-40B4-BE49-F238E27FC236}">
                <a16:creationId xmlns:a16="http://schemas.microsoft.com/office/drawing/2014/main" id="{88216565-A450-4378-A49E-20F71B3C4FD5}"/>
              </a:ext>
            </a:extLst>
          </p:cNvPr>
          <p:cNvGraphicFramePr/>
          <p:nvPr>
            <p:extLst>
              <p:ext uri="{D42A27DB-BD31-4B8C-83A1-F6EECF244321}">
                <p14:modId xmlns:p14="http://schemas.microsoft.com/office/powerpoint/2010/main" val="67547802"/>
              </p:ext>
            </p:extLst>
          </p:nvPr>
        </p:nvGraphicFramePr>
        <p:xfrm>
          <a:off x="6459601" y="4033906"/>
          <a:ext cx="4474563" cy="231386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894524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ACD097A-227F-462D-8DF3-4877A0476FAB}"/>
              </a:ext>
            </a:extLst>
          </p:cNvPr>
          <p:cNvSpPr>
            <a:spLocks noGrp="1"/>
          </p:cNvSpPr>
          <p:nvPr>
            <p:ph type="title"/>
          </p:nvPr>
        </p:nvSpPr>
        <p:spPr/>
        <p:txBody>
          <a:bodyPr/>
          <a:lstStyle/>
          <a:p>
            <a:r>
              <a:rPr lang="zh-CN" altLang="en-US"/>
              <a:t>消费者购买产品分析</a:t>
            </a:r>
            <a:r>
              <a:rPr lang="en-US" altLang="zh-CN"/>
              <a:t>- </a:t>
            </a:r>
            <a:r>
              <a:rPr lang="zh-CN" altLang="en-US"/>
              <a:t>微信生态</a:t>
            </a:r>
          </a:p>
        </p:txBody>
      </p:sp>
      <p:sp>
        <p:nvSpPr>
          <p:cNvPr id="3" name="内容占位符 2">
            <a:extLst>
              <a:ext uri="{FF2B5EF4-FFF2-40B4-BE49-F238E27FC236}">
                <a16:creationId xmlns:a16="http://schemas.microsoft.com/office/drawing/2014/main" id="{0931400B-6B83-4CBF-9F11-61AC58110FA4}"/>
              </a:ext>
            </a:extLst>
          </p:cNvPr>
          <p:cNvSpPr>
            <a:spLocks noGrp="1"/>
          </p:cNvSpPr>
          <p:nvPr>
            <p:ph idx="1"/>
          </p:nvPr>
        </p:nvSpPr>
        <p:spPr/>
        <p:txBody>
          <a:bodyPr/>
          <a:lstStyle/>
          <a:p>
            <a:r>
              <a:rPr lang="zh-CN" altLang="en-US"/>
              <a:t>微信生态中，消费者购买食品生鲜、服装</a:t>
            </a:r>
            <a:r>
              <a:rPr lang="en-US" altLang="zh-CN"/>
              <a:t>/</a:t>
            </a:r>
            <a:r>
              <a:rPr lang="zh-CN" altLang="en-US"/>
              <a:t>鞋帽、家用电器、家纺家居、运动户外、美妆个护的愿望强烈，与拼多多等创新性社交电商品类相近。</a:t>
            </a:r>
          </a:p>
        </p:txBody>
      </p:sp>
    </p:spTree>
    <p:extLst>
      <p:ext uri="{BB962C8B-B14F-4D97-AF65-F5344CB8AC3E}">
        <p14:creationId xmlns:p14="http://schemas.microsoft.com/office/powerpoint/2010/main" val="13974442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EAC395-6867-48E7-99F2-7F38B4C0515B}"/>
              </a:ext>
            </a:extLst>
          </p:cNvPr>
          <p:cNvSpPr>
            <a:spLocks noGrp="1"/>
          </p:cNvSpPr>
          <p:nvPr>
            <p:ph type="title"/>
          </p:nvPr>
        </p:nvSpPr>
        <p:spPr/>
        <p:txBody>
          <a:bodyPr/>
          <a:lstStyle/>
          <a:p>
            <a:r>
              <a:rPr lang="zh-CN" altLang="en-US"/>
              <a:t>消费者购买产品分析</a:t>
            </a:r>
            <a:r>
              <a:rPr lang="en-US" altLang="zh-CN"/>
              <a:t>- </a:t>
            </a:r>
            <a:r>
              <a:rPr lang="zh-CN" altLang="en-US"/>
              <a:t>社交电商分销</a:t>
            </a:r>
          </a:p>
        </p:txBody>
      </p:sp>
      <p:sp>
        <p:nvSpPr>
          <p:cNvPr id="6" name="文本框 5">
            <a:extLst>
              <a:ext uri="{FF2B5EF4-FFF2-40B4-BE49-F238E27FC236}">
                <a16:creationId xmlns:a16="http://schemas.microsoft.com/office/drawing/2014/main" id="{BC111A74-97A8-4A0A-A8BD-E043632A3AC5}"/>
              </a:ext>
            </a:extLst>
          </p:cNvPr>
          <p:cNvSpPr txBox="1"/>
          <p:nvPr/>
        </p:nvSpPr>
        <p:spPr>
          <a:xfrm>
            <a:off x="838200" y="6310222"/>
            <a:ext cx="10379149" cy="523220"/>
          </a:xfrm>
          <a:prstGeom prst="rect">
            <a:avLst/>
          </a:prstGeom>
          <a:noFill/>
        </p:spPr>
        <p:txBody>
          <a:bodyPr wrap="square">
            <a:spAutoFit/>
          </a:bodyPr>
          <a:lstStyle/>
          <a:p>
            <a:r>
              <a:rPr lang="zh-CN" altLang="en-US" sz="1400" b="1" dirty="0">
                <a:solidFill>
                  <a:srgbClr val="00B0F0"/>
                </a:solidFill>
              </a:rPr>
              <a:t>社交电商分销平台中，食品生鲜、美妆个护、运动户外、母婴童玩、服装</a:t>
            </a:r>
            <a:r>
              <a:rPr lang="en-US" altLang="zh-CN" sz="1400" b="1" dirty="0">
                <a:solidFill>
                  <a:srgbClr val="00B0F0"/>
                </a:solidFill>
              </a:rPr>
              <a:t>/</a:t>
            </a:r>
            <a:r>
              <a:rPr lang="zh-CN" altLang="en-US" sz="1400" b="1" dirty="0">
                <a:solidFill>
                  <a:srgbClr val="00B0F0"/>
                </a:solidFill>
              </a:rPr>
              <a:t>鞋帽、家纺家居等产品购买愿望强烈，商品单价较低、商品个性化明显的产品更加畅销。</a:t>
            </a:r>
          </a:p>
        </p:txBody>
      </p:sp>
      <p:graphicFrame>
        <p:nvGraphicFramePr>
          <p:cNvPr id="8" name="图表 7">
            <a:extLst>
              <a:ext uri="{FF2B5EF4-FFF2-40B4-BE49-F238E27FC236}">
                <a16:creationId xmlns:a16="http://schemas.microsoft.com/office/drawing/2014/main" id="{AF7951DF-0709-4E9F-8004-89A64639A30C}"/>
              </a:ext>
            </a:extLst>
          </p:cNvPr>
          <p:cNvGraphicFramePr/>
          <p:nvPr>
            <p:extLst>
              <p:ext uri="{D42A27DB-BD31-4B8C-83A1-F6EECF244321}">
                <p14:modId xmlns:p14="http://schemas.microsoft.com/office/powerpoint/2010/main" val="1641746135"/>
              </p:ext>
            </p:extLst>
          </p:nvPr>
        </p:nvGraphicFramePr>
        <p:xfrm>
          <a:off x="1057182" y="1313896"/>
          <a:ext cx="4415548" cy="26088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图表 8">
            <a:extLst>
              <a:ext uri="{FF2B5EF4-FFF2-40B4-BE49-F238E27FC236}">
                <a16:creationId xmlns:a16="http://schemas.microsoft.com/office/drawing/2014/main" id="{350B2CE6-27DB-4234-BE7D-EB173793F29D}"/>
              </a:ext>
            </a:extLst>
          </p:cNvPr>
          <p:cNvGraphicFramePr/>
          <p:nvPr>
            <p:extLst>
              <p:ext uri="{D42A27DB-BD31-4B8C-83A1-F6EECF244321}">
                <p14:modId xmlns:p14="http://schemas.microsoft.com/office/powerpoint/2010/main" val="2262982545"/>
              </p:ext>
            </p:extLst>
          </p:nvPr>
        </p:nvGraphicFramePr>
        <p:xfrm>
          <a:off x="6091473" y="1363840"/>
          <a:ext cx="4616151" cy="31990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图表 9">
            <a:extLst>
              <a:ext uri="{FF2B5EF4-FFF2-40B4-BE49-F238E27FC236}">
                <a16:creationId xmlns:a16="http://schemas.microsoft.com/office/drawing/2014/main" id="{94A3164B-B29E-4307-96B4-7813708BBA50}"/>
              </a:ext>
            </a:extLst>
          </p:cNvPr>
          <p:cNvGraphicFramePr/>
          <p:nvPr>
            <p:extLst>
              <p:ext uri="{D42A27DB-BD31-4B8C-83A1-F6EECF244321}">
                <p14:modId xmlns:p14="http://schemas.microsoft.com/office/powerpoint/2010/main" val="3504183811"/>
              </p:ext>
            </p:extLst>
          </p:nvPr>
        </p:nvGraphicFramePr>
        <p:xfrm>
          <a:off x="974651" y="3429000"/>
          <a:ext cx="5038819" cy="340406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图表 12">
            <a:extLst>
              <a:ext uri="{FF2B5EF4-FFF2-40B4-BE49-F238E27FC236}">
                <a16:creationId xmlns:a16="http://schemas.microsoft.com/office/drawing/2014/main" id="{7B029EE3-7BF5-4EF8-847D-49DB79ED255E}"/>
              </a:ext>
            </a:extLst>
          </p:cNvPr>
          <p:cNvGraphicFramePr/>
          <p:nvPr>
            <p:extLst>
              <p:ext uri="{D42A27DB-BD31-4B8C-83A1-F6EECF244321}">
                <p14:modId xmlns:p14="http://schemas.microsoft.com/office/powerpoint/2010/main" val="2399949280"/>
              </p:ext>
            </p:extLst>
          </p:nvPr>
        </p:nvGraphicFramePr>
        <p:xfrm>
          <a:off x="6460351" y="3852147"/>
          <a:ext cx="4674467" cy="264164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405549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29E826D5-4B01-4587-B8F2-C7FD733934FC}"/>
              </a:ext>
            </a:extLst>
          </p:cNvPr>
          <p:cNvPicPr>
            <a:picLocks noChangeAspect="1"/>
          </p:cNvPicPr>
          <p:nvPr/>
        </p:nvPicPr>
        <p:blipFill>
          <a:blip r:embed="rId2"/>
          <a:stretch>
            <a:fillRect/>
          </a:stretch>
        </p:blipFill>
        <p:spPr>
          <a:xfrm>
            <a:off x="-1" y="3030279"/>
            <a:ext cx="12253313" cy="3677227"/>
          </a:xfrm>
          <a:prstGeom prst="rect">
            <a:avLst/>
          </a:prstGeom>
        </p:spPr>
      </p:pic>
      <p:sp>
        <p:nvSpPr>
          <p:cNvPr id="2" name="文本框 1">
            <a:extLst>
              <a:ext uri="{FF2B5EF4-FFF2-40B4-BE49-F238E27FC236}">
                <a16:creationId xmlns:a16="http://schemas.microsoft.com/office/drawing/2014/main" id="{A4B6E3EC-5553-4F2B-80AA-E6F8EFCE5424}"/>
              </a:ext>
            </a:extLst>
          </p:cNvPr>
          <p:cNvSpPr txBox="1"/>
          <p:nvPr/>
        </p:nvSpPr>
        <p:spPr>
          <a:xfrm>
            <a:off x="1801089" y="1440872"/>
            <a:ext cx="3426691" cy="1200329"/>
          </a:xfrm>
          <a:prstGeom prst="rect">
            <a:avLst/>
          </a:prstGeom>
          <a:noFill/>
        </p:spPr>
        <p:txBody>
          <a:bodyPr wrap="square" rtlCol="0">
            <a:spAutoFit/>
          </a:bodyPr>
          <a:lstStyle/>
          <a:p>
            <a:r>
              <a:rPr lang="en-US" altLang="zh-CN" sz="7200" b="1" dirty="0">
                <a:solidFill>
                  <a:srgbClr val="03ADEC"/>
                </a:solidFill>
              </a:rPr>
              <a:t>Thanks</a:t>
            </a:r>
            <a:endParaRPr lang="zh-CN" altLang="en-US" sz="7200" b="1" dirty="0">
              <a:solidFill>
                <a:srgbClr val="03ADEC"/>
              </a:solidFill>
            </a:endParaRPr>
          </a:p>
        </p:txBody>
      </p:sp>
    </p:spTree>
    <p:extLst>
      <p:ext uri="{BB962C8B-B14F-4D97-AF65-F5344CB8AC3E}">
        <p14:creationId xmlns:p14="http://schemas.microsoft.com/office/powerpoint/2010/main" val="354062868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主题2</Template>
  <TotalTime>872</TotalTime>
  <Words>3585</Words>
  <Application>Microsoft Office PowerPoint</Application>
  <PresentationFormat>宽屏</PresentationFormat>
  <Paragraphs>344</Paragraphs>
  <Slides>33</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33</vt:i4>
      </vt:variant>
    </vt:vector>
  </HeadingPairs>
  <TitlesOfParts>
    <vt:vector size="40" baseType="lpstr">
      <vt:lpstr>等线</vt:lpstr>
      <vt:lpstr>等线 Light</vt:lpstr>
      <vt:lpstr>微软雅黑</vt:lpstr>
      <vt:lpstr>幼圆</vt:lpstr>
      <vt:lpstr>Arial</vt:lpstr>
      <vt:lpstr>Wingdings</vt:lpstr>
      <vt:lpstr>Office 主题​​</vt:lpstr>
      <vt:lpstr>传统与创新进入融合时代</vt:lpstr>
      <vt:lpstr>调研背景</vt:lpstr>
      <vt:lpstr>核心观点</vt:lpstr>
      <vt:lpstr>PowerPoint 演示文稿</vt:lpstr>
      <vt:lpstr>社交电商定义</vt:lpstr>
      <vt:lpstr>中国社交电商市场发展历史</vt:lpstr>
      <vt:lpstr>中国社交电商发展现状四大要点</vt:lpstr>
      <vt:lpstr>中国社交电商的四大促进作用</vt:lpstr>
      <vt:lpstr>中国社交电商上半场- 引流模式创新</vt:lpstr>
      <vt:lpstr>中国社交电商下半场- 数字化转型升级</vt:lpstr>
      <vt:lpstr>中国社交电商合法合规研究</vt:lpstr>
      <vt:lpstr>2020社交电商市场总体规模预测</vt:lpstr>
      <vt:lpstr>消费者画像</vt:lpstr>
      <vt:lpstr>消费者画像- 性别及年龄等基本要素</vt:lpstr>
      <vt:lpstr>消费者画像- 个人及家庭月收入</vt:lpstr>
      <vt:lpstr>2020中国社交电商消费者购物行为研究</vt:lpstr>
      <vt:lpstr>消费者用户类别及购物行为</vt:lpstr>
      <vt:lpstr>消费者知道的和购物过的平台</vt:lpstr>
      <vt:lpstr>消费者社交应用平均花费时间</vt:lpstr>
      <vt:lpstr>消费者浏览商品信息月均打开应用次数</vt:lpstr>
      <vt:lpstr>消费者购买行为分析</vt:lpstr>
      <vt:lpstr>消费者月均下单购物次数</vt:lpstr>
      <vt:lpstr>消费者平均每次购物花费时间</vt:lpstr>
      <vt:lpstr>消费者平均每次购物消费金额</vt:lpstr>
      <vt:lpstr>消费者获取商品信息渠道</vt:lpstr>
      <vt:lpstr>影响消费者购买商品的原因</vt:lpstr>
      <vt:lpstr>消费者购买产品属性分析</vt:lpstr>
      <vt:lpstr>消费者购买产品分析 – 传统电商</vt:lpstr>
      <vt:lpstr>消费者购买产品分析- 拼团电商</vt:lpstr>
      <vt:lpstr>消费者购买产品分析- 直播短视频及内容导购</vt:lpstr>
      <vt:lpstr>消费者购买产品分析- 微信生态</vt:lpstr>
      <vt:lpstr>消费者购买产品分析- 社交电商分销</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传统与创新进入融合时代</dc:title>
  <dc:creator>261908</dc:creator>
  <cp:lastModifiedBy>Administrator</cp:lastModifiedBy>
  <cp:revision>47</cp:revision>
  <dcterms:created xsi:type="dcterms:W3CDTF">2021-06-01T13:39:24Z</dcterms:created>
  <dcterms:modified xsi:type="dcterms:W3CDTF">2024-08-29T11:14:13Z</dcterms:modified>
</cp:coreProperties>
</file>